
<file path=[Content_Types].xml><?xml version="1.0" encoding="utf-8"?>
<Types xmlns="http://schemas.openxmlformats.org/package/2006/content-types">
  <Default Extension="3gp" ContentType="audio/3gpp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ebm" ContentType="audi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567" r:id="rId5"/>
    <p:sldId id="303" r:id="rId6"/>
    <p:sldId id="332" r:id="rId7"/>
    <p:sldId id="334" r:id="rId8"/>
    <p:sldId id="335" r:id="rId9"/>
    <p:sldId id="337" r:id="rId10"/>
    <p:sldId id="341" r:id="rId11"/>
    <p:sldId id="354" r:id="rId12"/>
    <p:sldId id="355" r:id="rId13"/>
    <p:sldId id="356" r:id="rId14"/>
    <p:sldId id="352" r:id="rId15"/>
    <p:sldId id="353" r:id="rId16"/>
    <p:sldId id="346" r:id="rId17"/>
    <p:sldId id="347" r:id="rId18"/>
    <p:sldId id="348" r:id="rId19"/>
    <p:sldId id="29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BBF2"/>
    <a:srgbClr val="A8DBA8"/>
    <a:srgbClr val="F05654"/>
    <a:srgbClr val="FFDA8F"/>
    <a:srgbClr val="C1272D"/>
    <a:srgbClr val="73171B"/>
    <a:srgbClr val="7BB3FB"/>
    <a:srgbClr val="D1D1CF"/>
    <a:srgbClr val="E3F7F6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62C34B-51A3-49C2-81C2-F3335175A6FF}" v="277" dt="2023-03-25T14:17:27.5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53" autoAdjust="0"/>
    <p:restoredTop sz="95226" autoAdjust="0"/>
  </p:normalViewPr>
  <p:slideViewPr>
    <p:cSldViewPr snapToGrid="0">
      <p:cViewPr varScale="1">
        <p:scale>
          <a:sx n="78" d="100"/>
          <a:sy n="78" d="100"/>
        </p:scale>
        <p:origin x="830" y="72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8845A-382A-6FE8-3100-98D7DA87B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F75A6-FB45-6584-3F91-DEA9234754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A337F-7ED4-42AE-B920-7FB96DE012B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29F4-C305-A4D2-10EA-9DE88C1A4C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DD71B-5A7D-0B65-A979-0645781E6A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48E21-638F-4911-BC4C-7F2E060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3g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84FDA-89E9-4666-B923-CAECE7EE4607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2A11F-9F2A-4DB4-829F-C79333121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1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7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153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631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270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7467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9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02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00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85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30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443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449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18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42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34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352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802F-45D4-4017-B94E-83132B484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9448D-0CFA-57DE-FD73-C438B2FCB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F1199-2246-73A0-E6C1-17314CD8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3E04-15BA-036A-695B-4836B779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86F45-BB39-9AA0-374B-C29B3215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9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7EFE-7FA2-970B-AFD6-27FE6E3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07835-9494-7482-46E0-4F4A8593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22664-5ADE-1AA9-BA77-D34926E9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8970C-F6CE-4C24-E349-8751853C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1ED78-4269-9B86-24DB-A5FB7D1D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8B45D9-9469-F7E0-8C1B-E8403AA66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E671A-0596-61CC-7C6B-06C9332E5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FDF64-209A-0B41-0DC6-0110E686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F9396-A40C-78D6-248F-FA1B7DC5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DDB0-2717-6E7D-8C4F-9EB521BD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138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D640-3C2A-01B0-A43E-C6216FEE6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21" y="-14034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B25432A-39C4-648E-240A-3AE503A6E7E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231346" cy="5355727"/>
          </a:xfrm>
        </p:spPr>
        <p:txBody>
          <a:bodyPr/>
          <a:lstStyle>
            <a:lvl1pPr>
              <a:defRPr sz="2000">
                <a:solidFill>
                  <a:srgbClr val="002060"/>
                </a:solidFill>
                <a:latin typeface="Daytona" panose="020B0604030500040204" pitchFamily="34" charset="0"/>
              </a:defRPr>
            </a:lvl1pPr>
            <a:lvl2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2pPr>
            <a:lvl3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3pPr>
            <a:lvl4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4pPr>
            <a:lvl5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BE42B5A-798A-80F2-FA05-F3EA43009E32}"/>
              </a:ext>
            </a:extLst>
          </p:cNvPr>
          <p:cNvCxnSpPr>
            <a:cxnSpLocks/>
          </p:cNvCxnSpPr>
          <p:nvPr userDrawn="1"/>
        </p:nvCxnSpPr>
        <p:spPr>
          <a:xfrm>
            <a:off x="733697" y="933269"/>
            <a:ext cx="4321629" cy="0"/>
          </a:xfrm>
          <a:prstGeom prst="line">
            <a:avLst/>
          </a:prstGeom>
          <a:ln w="28575">
            <a:solidFill>
              <a:srgbClr val="E890C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reeform 15">
            <a:extLst>
              <a:ext uri="{FF2B5EF4-FFF2-40B4-BE49-F238E27FC236}">
                <a16:creationId xmlns:a16="http://schemas.microsoft.com/office/drawing/2014/main" id="{56F42E61-059F-914E-470C-02F5E6EFB38B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510161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0C-6996-0B8B-273B-BEE0DFD2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58" y="2533559"/>
            <a:ext cx="10515600" cy="1325563"/>
          </a:xfr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reeform 15">
            <a:extLst>
              <a:ext uri="{FF2B5EF4-FFF2-40B4-BE49-F238E27FC236}">
                <a16:creationId xmlns:a16="http://schemas.microsoft.com/office/drawing/2014/main" id="{62C17914-3AF2-F998-12BD-1C60D2CBB9C7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472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5">
            <a:extLst>
              <a:ext uri="{FF2B5EF4-FFF2-40B4-BE49-F238E27FC236}">
                <a16:creationId xmlns:a16="http://schemas.microsoft.com/office/drawing/2014/main" id="{7D2310DA-1F1F-E6F5-A83C-EB9388633C3F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58084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8E78-1B3B-283C-3F78-569E34D2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8AF6-EAD7-D3B8-9ED6-D1890390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F754A-DFED-ADEF-479D-E25A3679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95C09-208C-1564-B3C2-CC2BC735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1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21C5-BB9C-EF1F-FE43-654EE1E7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BAA8-756C-1AED-FC95-E235066F0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3207-8238-C656-970E-984C6474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DF780-8FE4-04DE-6E05-6C467643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200B9-B03B-D829-8A1B-65B25649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47DE-D3C5-CBE9-911C-C1EDD313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00626-8654-A7DC-969F-80D0C588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055A1-0DE3-DA42-518E-0983378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8BE7-B3FC-42F3-1286-7E09FDCD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F47A4-6D82-50B0-41CA-E8325C4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4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74B0-0C15-8E64-D9F1-E03E7377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916E-59DB-B72D-D483-A94A6C52B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A6B5-441B-9004-F02F-FFB717B3C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2CDF8-5E93-4B69-2A4F-7C072271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96E55-6593-48F9-D52B-AEBB0BEF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3C3EB-1C87-6A35-403C-8292F1DD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6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DC3ED-86E7-049B-E214-103861959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643C8-2291-915E-D691-D14122DB6F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26A30F-18C5-AB23-091E-20D5163BC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60E98-45CF-E79A-624C-3F810B03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B8EF-8ACF-25A5-1FBD-926991C7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B1E2A-EE4A-98DF-E11D-B84D37DB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5555B-F892-9726-33E0-B7A1F889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DA9CF-E21D-74F1-63C0-EBAC13FF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2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7D7EBC-ADA8-C1D7-7D8D-4652DF4C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B2858-B735-E2EA-F2EE-C2C1BE80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31781-76B6-B196-3B78-A144E74F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79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3F15-E279-A553-3D14-BB21AD57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26DF-3570-CA58-4635-A51FA487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F2026-EACD-759B-9949-8F45CBBBA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07CA9-53C7-9268-9873-A59FF8A4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19A30-6E31-E32B-0254-F7FB2B8D1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81BD8-D04D-82A7-8227-F5A993D4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2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F1F3-70CA-0F3D-D27B-27FD994C4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59758-4422-E8EC-F820-F58C705B0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74453-05A2-B40A-CDE6-01AC04510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646DC-17B5-9D81-DF93-E8279C2F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FEC3B-F275-B387-E747-58BA918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2920-2DD2-9DDD-642C-863817B50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40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E555E5-B090-E1F8-A511-5DCD0EB3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78A22-AF92-23D6-991D-68D1F449C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7A6D2-AF2C-F494-6F1C-5381A9AA2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74725-373C-FD20-AE41-AAA513611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3CD4E-873A-A14C-8BC9-0CE2134A3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31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1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webm"/><Relationship Id="rId7" Type="http://schemas.openxmlformats.org/officeDocument/2006/relationships/image" Target="../media/image3.png"/><Relationship Id="rId2" Type="http://schemas.microsoft.com/office/2007/relationships/media" Target="../media/media1.webm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4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1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3gp"/><Relationship Id="rId1" Type="http://schemas.microsoft.com/office/2007/relationships/media" Target="../media/media2.3gp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A6A0F7-2D9D-EA09-9C32-B0CB75D8E186}"/>
              </a:ext>
            </a:extLst>
          </p:cNvPr>
          <p:cNvSpPr txBox="1"/>
          <p:nvPr/>
        </p:nvSpPr>
        <p:spPr>
          <a:xfrm>
            <a:off x="1473960" y="2210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rgbClr val="66858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F7EB2F-430F-2C16-9542-360895D9AA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6810"/>
          <a:stretch/>
        </p:blipFill>
        <p:spPr>
          <a:xfrm>
            <a:off x="2215662" y="2047210"/>
            <a:ext cx="2575728" cy="2763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02FAA3-F7DD-1347-8D20-51A4AA0589B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190"/>
          <a:stretch/>
        </p:blipFill>
        <p:spPr>
          <a:xfrm>
            <a:off x="4791391" y="2047210"/>
            <a:ext cx="5184949" cy="2763580"/>
          </a:xfrm>
          <a:prstGeom prst="rect">
            <a:avLst/>
          </a:prstGeom>
        </p:spPr>
      </p:pic>
      <p:pic>
        <p:nvPicPr>
          <p:cNvPr id="4" name="Sound Logo 17 Friendly Logo Opener">
            <a:hlinkClick r:id="" action="ppaction://media"/>
            <a:extLst>
              <a:ext uri="{FF2B5EF4-FFF2-40B4-BE49-F238E27FC236}">
                <a16:creationId xmlns:a16="http://schemas.microsoft.com/office/drawing/2014/main" id="{6D30D881-786C-533C-318B-0C45AEE9CE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426" y="98426"/>
            <a:ext cx="487363" cy="48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A0029F-8892-17EF-76DE-DF7CAA5F64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"/>
            <a:ext cx="1257300" cy="15716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414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06E-3DBF-9DEB-A76F-B1C8996D5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does the Transformer work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BC4DB-2B74-633E-2800-CDD2C4B0BD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9686" y="1213100"/>
            <a:ext cx="10231346" cy="535572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input text is tokenized and converted to </a:t>
            </a:r>
            <a:r>
              <a:rPr lang="en-US" sz="1800" i="1" dirty="0">
                <a:solidFill>
                  <a:schemeClr val="accent5">
                    <a:lumMod val="75000"/>
                  </a:schemeClr>
                </a:solidFill>
              </a:rPr>
              <a:t>token embeddings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Add </a:t>
            </a:r>
            <a:r>
              <a:rPr lang="en-US" sz="1800" i="1" dirty="0">
                <a:solidFill>
                  <a:schemeClr val="accent5">
                    <a:lumMod val="75000"/>
                  </a:schemeClr>
                </a:solidFill>
              </a:rPr>
              <a:t>positional embeddings </a:t>
            </a:r>
            <a:r>
              <a:rPr lang="en-US" sz="1800" dirty="0"/>
              <a:t>that contain positional information for each token.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positional embeddings are passed to </a:t>
            </a:r>
            <a:r>
              <a:rPr lang="en-US" sz="1800" i="1" dirty="0">
                <a:solidFill>
                  <a:schemeClr val="bg2">
                    <a:lumMod val="50000"/>
                  </a:schemeClr>
                </a:solidFill>
              </a:rPr>
              <a:t>encoding stack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output of encoding stack feed into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decoder stack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8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800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E2B4BA3-5C36-D073-1590-22F8237B42CB}"/>
              </a:ext>
            </a:extLst>
          </p:cNvPr>
          <p:cNvSpPr/>
          <p:nvPr/>
        </p:nvSpPr>
        <p:spPr>
          <a:xfrm>
            <a:off x="1096740" y="2924755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D7A6C78-D4A1-61BF-8159-B732A188142E}"/>
              </a:ext>
            </a:extLst>
          </p:cNvPr>
          <p:cNvSpPr/>
          <p:nvPr/>
        </p:nvSpPr>
        <p:spPr>
          <a:xfrm>
            <a:off x="1177460" y="3240478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5E9F9B4-6F9A-8519-90AD-FFF4ACA74115}"/>
              </a:ext>
            </a:extLst>
          </p:cNvPr>
          <p:cNvSpPr/>
          <p:nvPr/>
        </p:nvSpPr>
        <p:spPr>
          <a:xfrm>
            <a:off x="1247672" y="358935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DE9A10F-21FF-F442-3987-194B28BA11D0}"/>
              </a:ext>
            </a:extLst>
          </p:cNvPr>
          <p:cNvSpPr/>
          <p:nvPr/>
        </p:nvSpPr>
        <p:spPr>
          <a:xfrm>
            <a:off x="2254625" y="292662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23D2ED-A3E8-F5AC-7CBF-EF4C930A3658}"/>
              </a:ext>
            </a:extLst>
          </p:cNvPr>
          <p:cNvSpPr/>
          <p:nvPr/>
        </p:nvSpPr>
        <p:spPr>
          <a:xfrm>
            <a:off x="2335345" y="3242350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6C3AADED-58C0-D50F-E9F9-384818B04DAE}"/>
              </a:ext>
            </a:extLst>
          </p:cNvPr>
          <p:cNvSpPr/>
          <p:nvPr/>
        </p:nvSpPr>
        <p:spPr>
          <a:xfrm>
            <a:off x="2405557" y="3591229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F5B16E4-05CF-13C4-708B-CD1B563997F5}"/>
              </a:ext>
            </a:extLst>
          </p:cNvPr>
          <p:cNvSpPr txBox="1"/>
          <p:nvPr/>
        </p:nvSpPr>
        <p:spPr>
          <a:xfrm>
            <a:off x="1494093" y="478570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Positional Encoding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F2CEBA-0A0B-37C8-41C6-5CA4CCE2B36B}"/>
              </a:ext>
            </a:extLst>
          </p:cNvPr>
          <p:cNvSpPr txBox="1"/>
          <p:nvPr/>
        </p:nvSpPr>
        <p:spPr>
          <a:xfrm>
            <a:off x="1623748" y="3735211"/>
            <a:ext cx="437359" cy="60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50" name="Cube 49">
            <a:extLst>
              <a:ext uri="{FF2B5EF4-FFF2-40B4-BE49-F238E27FC236}">
                <a16:creationId xmlns:a16="http://schemas.microsoft.com/office/drawing/2014/main" id="{8678504D-5089-4B53-57F1-C2D7A99FD760}"/>
              </a:ext>
            </a:extLst>
          </p:cNvPr>
          <p:cNvSpPr/>
          <p:nvPr/>
        </p:nvSpPr>
        <p:spPr>
          <a:xfrm>
            <a:off x="3308655" y="3415864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ube 50">
            <a:extLst>
              <a:ext uri="{FF2B5EF4-FFF2-40B4-BE49-F238E27FC236}">
                <a16:creationId xmlns:a16="http://schemas.microsoft.com/office/drawing/2014/main" id="{E4538594-946F-C3C1-AFE6-E2F0DE4FC579}"/>
              </a:ext>
            </a:extLst>
          </p:cNvPr>
          <p:cNvSpPr/>
          <p:nvPr/>
        </p:nvSpPr>
        <p:spPr>
          <a:xfrm>
            <a:off x="4310416" y="3434505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304894A-961E-EBF6-B0FF-5E880B827C69}"/>
              </a:ext>
            </a:extLst>
          </p:cNvPr>
          <p:cNvSpPr txBox="1"/>
          <p:nvPr/>
        </p:nvSpPr>
        <p:spPr>
          <a:xfrm>
            <a:off x="3265779" y="3786108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61B3B0E-256D-CFA8-766F-EA148D985123}"/>
              </a:ext>
            </a:extLst>
          </p:cNvPr>
          <p:cNvSpPr txBox="1"/>
          <p:nvPr/>
        </p:nvSpPr>
        <p:spPr>
          <a:xfrm>
            <a:off x="2927798" y="4809009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Encoding stack 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3102678-9D32-D932-9853-1C0C9F369A7D}"/>
              </a:ext>
            </a:extLst>
          </p:cNvPr>
          <p:cNvCxnSpPr>
            <a:cxnSpLocks/>
          </p:cNvCxnSpPr>
          <p:nvPr/>
        </p:nvCxnSpPr>
        <p:spPr>
          <a:xfrm>
            <a:off x="2770313" y="4078495"/>
            <a:ext cx="38110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ube 54">
            <a:extLst>
              <a:ext uri="{FF2B5EF4-FFF2-40B4-BE49-F238E27FC236}">
                <a16:creationId xmlns:a16="http://schemas.microsoft.com/office/drawing/2014/main" id="{93476F93-3AFE-749B-6AC4-DC78C56C9E4B}"/>
              </a:ext>
            </a:extLst>
          </p:cNvPr>
          <p:cNvSpPr/>
          <p:nvPr/>
        </p:nvSpPr>
        <p:spPr>
          <a:xfrm>
            <a:off x="5925875" y="5125232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Cube 55">
            <a:extLst>
              <a:ext uri="{FF2B5EF4-FFF2-40B4-BE49-F238E27FC236}">
                <a16:creationId xmlns:a16="http://schemas.microsoft.com/office/drawing/2014/main" id="{9E564FC2-8C44-E408-A974-584E2E04418D}"/>
              </a:ext>
            </a:extLst>
          </p:cNvPr>
          <p:cNvSpPr/>
          <p:nvPr/>
        </p:nvSpPr>
        <p:spPr>
          <a:xfrm>
            <a:off x="7031396" y="5091661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FF048EA-3FB3-68CF-C4EE-5D018311B891}"/>
              </a:ext>
            </a:extLst>
          </p:cNvPr>
          <p:cNvSpPr txBox="1"/>
          <p:nvPr/>
        </p:nvSpPr>
        <p:spPr>
          <a:xfrm>
            <a:off x="5978723" y="5479049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46DF4C9-C6E3-CAB5-6CC5-20577589C935}"/>
              </a:ext>
            </a:extLst>
          </p:cNvPr>
          <p:cNvSpPr txBox="1"/>
          <p:nvPr/>
        </p:nvSpPr>
        <p:spPr>
          <a:xfrm>
            <a:off x="5566382" y="648688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Decoder stack 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0F592FC-C679-EEAD-632A-FD567728545B}"/>
              </a:ext>
            </a:extLst>
          </p:cNvPr>
          <p:cNvSpPr/>
          <p:nvPr/>
        </p:nvSpPr>
        <p:spPr>
          <a:xfrm>
            <a:off x="5315613" y="3015525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CCEF1A18-BA6F-5D3E-B7C6-6D8D765A01DA}"/>
              </a:ext>
            </a:extLst>
          </p:cNvPr>
          <p:cNvSpPr/>
          <p:nvPr/>
        </p:nvSpPr>
        <p:spPr>
          <a:xfrm>
            <a:off x="5396333" y="3331248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87CF5C0-0DA2-0C5F-0C47-8E99AD188477}"/>
              </a:ext>
            </a:extLst>
          </p:cNvPr>
          <p:cNvSpPr/>
          <p:nvPr/>
        </p:nvSpPr>
        <p:spPr>
          <a:xfrm>
            <a:off x="5466545" y="368012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0E86A8E-BDC2-5E18-2255-610120F406ED}"/>
              </a:ext>
            </a:extLst>
          </p:cNvPr>
          <p:cNvSpPr txBox="1"/>
          <p:nvPr/>
        </p:nvSpPr>
        <p:spPr>
          <a:xfrm>
            <a:off x="4477174" y="490782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EF86D7C-E008-AA9D-5C6D-FBCEF8514276}"/>
              </a:ext>
            </a:extLst>
          </p:cNvPr>
          <p:cNvCxnSpPr>
            <a:cxnSpLocks/>
          </p:cNvCxnSpPr>
          <p:nvPr/>
        </p:nvCxnSpPr>
        <p:spPr>
          <a:xfrm>
            <a:off x="4962832" y="4024685"/>
            <a:ext cx="281466" cy="63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5AF86732-7587-A2B0-E86F-ADDC8EF6C3CF}"/>
              </a:ext>
            </a:extLst>
          </p:cNvPr>
          <p:cNvSpPr/>
          <p:nvPr/>
        </p:nvSpPr>
        <p:spPr>
          <a:xfrm>
            <a:off x="6249057" y="3723351"/>
            <a:ext cx="845984" cy="379232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K,V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0127DE5-B3BA-16B5-E237-50EBCD303DB9}"/>
              </a:ext>
            </a:extLst>
          </p:cNvPr>
          <p:cNvCxnSpPr>
            <a:cxnSpLocks/>
          </p:cNvCxnSpPr>
          <p:nvPr/>
        </p:nvCxnSpPr>
        <p:spPr>
          <a:xfrm>
            <a:off x="5822134" y="3912967"/>
            <a:ext cx="3131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06A3C78-734F-D671-2A1F-60E096C3E514}"/>
              </a:ext>
            </a:extLst>
          </p:cNvPr>
          <p:cNvCxnSpPr>
            <a:cxnSpLocks/>
          </p:cNvCxnSpPr>
          <p:nvPr/>
        </p:nvCxnSpPr>
        <p:spPr>
          <a:xfrm>
            <a:off x="6767136" y="4233972"/>
            <a:ext cx="0" cy="4800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325B7BD-6470-3FCB-0C78-039BDCD6D74C}"/>
              </a:ext>
            </a:extLst>
          </p:cNvPr>
          <p:cNvSpPr/>
          <p:nvPr/>
        </p:nvSpPr>
        <p:spPr>
          <a:xfrm>
            <a:off x="7966581" y="4688723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3CA17D5-864B-EC4F-6D4C-C9B2BF94B9D3}"/>
              </a:ext>
            </a:extLst>
          </p:cNvPr>
          <p:cNvSpPr txBox="1"/>
          <p:nvPr/>
        </p:nvSpPr>
        <p:spPr>
          <a:xfrm>
            <a:off x="7073589" y="6486292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BEC5B6A-8FF6-31FA-A393-F08C6B71BB59}"/>
              </a:ext>
            </a:extLst>
          </p:cNvPr>
          <p:cNvCxnSpPr>
            <a:cxnSpLocks/>
          </p:cNvCxnSpPr>
          <p:nvPr/>
        </p:nvCxnSpPr>
        <p:spPr>
          <a:xfrm>
            <a:off x="7531341" y="5778605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D351E0C5-801C-52A3-9353-F3AB81AC1C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1" t="67131" r="20541" b="16971"/>
          <a:stretch/>
        </p:blipFill>
        <p:spPr>
          <a:xfrm>
            <a:off x="8710746" y="5142959"/>
            <a:ext cx="934113" cy="1138807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D703EBA4-E398-8608-33F0-B8BDA6A0B35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83" t="69789" r="11471" b="18885"/>
          <a:stretch/>
        </p:blipFill>
        <p:spPr>
          <a:xfrm>
            <a:off x="10046060" y="5268883"/>
            <a:ext cx="997258" cy="9916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D424422-DA7C-7DD1-7A2F-DF4091D893DB}"/>
              </a:ext>
            </a:extLst>
          </p:cNvPr>
          <p:cNvCxnSpPr>
            <a:cxnSpLocks/>
          </p:cNvCxnSpPr>
          <p:nvPr/>
        </p:nvCxnSpPr>
        <p:spPr>
          <a:xfrm>
            <a:off x="8454189" y="5771436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675ED26-8A88-2BD8-7B39-E0608DF29D09}"/>
              </a:ext>
            </a:extLst>
          </p:cNvPr>
          <p:cNvCxnSpPr>
            <a:cxnSpLocks/>
          </p:cNvCxnSpPr>
          <p:nvPr/>
        </p:nvCxnSpPr>
        <p:spPr>
          <a:xfrm>
            <a:off x="9631607" y="5693780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0F109C9-6C40-ECC1-618E-1B178F810377}"/>
              </a:ext>
            </a:extLst>
          </p:cNvPr>
          <p:cNvCxnSpPr>
            <a:cxnSpLocks/>
          </p:cNvCxnSpPr>
          <p:nvPr/>
        </p:nvCxnSpPr>
        <p:spPr>
          <a:xfrm>
            <a:off x="10967218" y="5726687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FB7A6D00-6ABE-873D-0342-17E84728E2E0}"/>
              </a:ext>
            </a:extLst>
          </p:cNvPr>
          <p:cNvSpPr/>
          <p:nvPr/>
        </p:nvSpPr>
        <p:spPr>
          <a:xfrm>
            <a:off x="4803806" y="4998868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69419AB7-E4CE-206D-BF6D-27A8EB8618DC}"/>
              </a:ext>
            </a:extLst>
          </p:cNvPr>
          <p:cNvSpPr/>
          <p:nvPr/>
        </p:nvSpPr>
        <p:spPr>
          <a:xfrm>
            <a:off x="4884526" y="5314591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A4739B87-03BB-041F-969B-D5E87807893F}"/>
              </a:ext>
            </a:extLst>
          </p:cNvPr>
          <p:cNvSpPr/>
          <p:nvPr/>
        </p:nvSpPr>
        <p:spPr>
          <a:xfrm>
            <a:off x="3354402" y="5009409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7E7C54CC-376A-88FA-2D13-EC251D8BAB9D}"/>
              </a:ext>
            </a:extLst>
          </p:cNvPr>
          <p:cNvSpPr/>
          <p:nvPr/>
        </p:nvSpPr>
        <p:spPr>
          <a:xfrm>
            <a:off x="3435122" y="5325132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D2067CE-4878-13FE-47E9-D0D918736738}"/>
              </a:ext>
            </a:extLst>
          </p:cNvPr>
          <p:cNvSpPr txBox="1"/>
          <p:nvPr/>
        </p:nvSpPr>
        <p:spPr>
          <a:xfrm>
            <a:off x="2378406" y="6509095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Embeddings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2820C9F-100F-8749-C973-B0CBA7894CCA}"/>
              </a:ext>
            </a:extLst>
          </p:cNvPr>
          <p:cNvSpPr txBox="1"/>
          <p:nvPr/>
        </p:nvSpPr>
        <p:spPr>
          <a:xfrm>
            <a:off x="3890876" y="6508340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Positional Encoding 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CAF16AC-4266-4205-762A-35F4347DB1FD}"/>
              </a:ext>
            </a:extLst>
          </p:cNvPr>
          <p:cNvSpPr txBox="1"/>
          <p:nvPr/>
        </p:nvSpPr>
        <p:spPr>
          <a:xfrm>
            <a:off x="3884347" y="5531001"/>
            <a:ext cx="437359" cy="60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B10388B-E432-82F2-67F4-F6ECB4405F13}"/>
              </a:ext>
            </a:extLst>
          </p:cNvPr>
          <p:cNvCxnSpPr/>
          <p:nvPr/>
        </p:nvCxnSpPr>
        <p:spPr>
          <a:xfrm>
            <a:off x="5245298" y="5816062"/>
            <a:ext cx="47764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371E7939-8F63-58AF-8215-20AE11C82264}"/>
              </a:ext>
            </a:extLst>
          </p:cNvPr>
          <p:cNvSpPr txBox="1"/>
          <p:nvPr/>
        </p:nvSpPr>
        <p:spPr>
          <a:xfrm>
            <a:off x="1721859" y="5316034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Transformers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9F4A039-B903-8B52-03E8-24DE7B2D02BF}"/>
              </a:ext>
            </a:extLst>
          </p:cNvPr>
          <p:cNvSpPr txBox="1"/>
          <p:nvPr/>
        </p:nvSpPr>
        <p:spPr>
          <a:xfrm>
            <a:off x="1927544" y="5936287"/>
            <a:ext cx="95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super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417CF99-F90F-E29F-44F3-6E0C05DF8736}"/>
              </a:ext>
            </a:extLst>
          </p:cNvPr>
          <p:cNvSpPr txBox="1"/>
          <p:nvPr/>
        </p:nvSpPr>
        <p:spPr>
          <a:xfrm>
            <a:off x="8545795" y="6293309"/>
            <a:ext cx="1341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Classification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head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E8F14BD-889C-10CC-6CD4-A0B7B81E7B23}"/>
              </a:ext>
            </a:extLst>
          </p:cNvPr>
          <p:cNvSpPr txBox="1"/>
          <p:nvPr/>
        </p:nvSpPr>
        <p:spPr>
          <a:xfrm>
            <a:off x="9416134" y="638675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Prediction</a:t>
            </a:r>
          </a:p>
        </p:txBody>
      </p:sp>
      <p:sp>
        <p:nvSpPr>
          <p:cNvPr id="90" name="TextBox 2">
            <a:extLst>
              <a:ext uri="{FF2B5EF4-FFF2-40B4-BE49-F238E27FC236}">
                <a16:creationId xmlns:a16="http://schemas.microsoft.com/office/drawing/2014/main" id="{F2C46DED-43FD-0E92-BF94-7E18CAB52C3A}"/>
              </a:ext>
            </a:extLst>
          </p:cNvPr>
          <p:cNvSpPr txBox="1"/>
          <p:nvPr/>
        </p:nvSpPr>
        <p:spPr>
          <a:xfrm>
            <a:off x="13269" y="6233694"/>
            <a:ext cx="1659948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Figure adapted from Tunstall, von Werra, &amp; Wolf, 2022, p. 58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B087BBA-9A71-3364-B6BC-2C2F3CC5E100}"/>
              </a:ext>
            </a:extLst>
          </p:cNvPr>
          <p:cNvSpPr txBox="1"/>
          <p:nvPr/>
        </p:nvSpPr>
        <p:spPr>
          <a:xfrm>
            <a:off x="539939" y="4791472"/>
            <a:ext cx="1411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Embeddings</a:t>
            </a: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601DFE9C-F750-A0CB-4913-C9A068944C10}"/>
              </a:ext>
            </a:extLst>
          </p:cNvPr>
          <p:cNvSpPr/>
          <p:nvPr/>
        </p:nvSpPr>
        <p:spPr>
          <a:xfrm>
            <a:off x="8019294" y="4989926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30B4F6E4-1F6C-9EC5-41B4-290606356404}"/>
              </a:ext>
            </a:extLst>
          </p:cNvPr>
          <p:cNvSpPr/>
          <p:nvPr/>
        </p:nvSpPr>
        <p:spPr>
          <a:xfrm>
            <a:off x="8080418" y="5339071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06B37-99F4-D8E6-FC88-BEDFE6A0E01D}"/>
              </a:ext>
            </a:extLst>
          </p:cNvPr>
          <p:cNvSpPr txBox="1"/>
          <p:nvPr/>
        </p:nvSpPr>
        <p:spPr>
          <a:xfrm>
            <a:off x="1930867" y="5637875"/>
            <a:ext cx="95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est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4F6503-893F-4E7D-09AE-D0E77AF318CE}"/>
              </a:ext>
            </a:extLst>
          </p:cNvPr>
          <p:cNvSpPr txBox="1"/>
          <p:nvPr/>
        </p:nvSpPr>
        <p:spPr>
          <a:xfrm>
            <a:off x="11343253" y="5556779"/>
            <a:ext cx="95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EOS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2A670B-7FD1-1848-A163-99113AE6F6B7}"/>
              </a:ext>
            </a:extLst>
          </p:cNvPr>
          <p:cNvSpPr txBox="1"/>
          <p:nvPr/>
        </p:nvSpPr>
        <p:spPr>
          <a:xfrm>
            <a:off x="-183667" y="3103578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Transformers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350376-D758-5FD0-6C7B-C6957D897757}"/>
              </a:ext>
            </a:extLst>
          </p:cNvPr>
          <p:cNvSpPr txBox="1"/>
          <p:nvPr/>
        </p:nvSpPr>
        <p:spPr>
          <a:xfrm>
            <a:off x="-201456" y="3569056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2DFAB8-1FCD-918D-3ED8-658D49FF227A}"/>
              </a:ext>
            </a:extLst>
          </p:cNvPr>
          <p:cNvSpPr txBox="1"/>
          <p:nvPr/>
        </p:nvSpPr>
        <p:spPr>
          <a:xfrm>
            <a:off x="-217805" y="4024685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great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9938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7" grpId="0"/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A6F24-7361-347B-DF00-CD110307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Transformers Families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3CDF0-9234-850C-B29E-BF17D192D67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800" dirty="0"/>
              <a:t>The original Transformer architecture is designed for sequence-to-sequence tasks.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B6475C-EE96-DB5D-D927-63E6605310C0}"/>
              </a:ext>
            </a:extLst>
          </p:cNvPr>
          <p:cNvSpPr/>
          <p:nvPr/>
        </p:nvSpPr>
        <p:spPr>
          <a:xfrm>
            <a:off x="3934197" y="4135387"/>
            <a:ext cx="1205525" cy="1893715"/>
          </a:xfrm>
          <a:prstGeom prst="roundRect">
            <a:avLst>
              <a:gd name="adj" fmla="val 14829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9C7AF0D-E376-74CB-5EE6-ACC515773307}"/>
              </a:ext>
            </a:extLst>
          </p:cNvPr>
          <p:cNvSpPr/>
          <p:nvPr/>
        </p:nvSpPr>
        <p:spPr>
          <a:xfrm>
            <a:off x="6502526" y="2955944"/>
            <a:ext cx="1205526" cy="3073158"/>
          </a:xfrm>
          <a:prstGeom prst="roundRect">
            <a:avLst>
              <a:gd name="adj" fmla="val 14829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Decoder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F2CD67FE-BD36-C2DF-A579-017852B2CAE1}"/>
              </a:ext>
            </a:extLst>
          </p:cNvPr>
          <p:cNvCxnSpPr>
            <a:stCxn id="4" idx="0"/>
          </p:cNvCxnSpPr>
          <p:nvPr/>
        </p:nvCxnSpPr>
        <p:spPr>
          <a:xfrm rot="16200000" flipH="1">
            <a:off x="5267950" y="3404396"/>
            <a:ext cx="503583" cy="1965565"/>
          </a:xfrm>
          <a:prstGeom prst="bentConnector4">
            <a:avLst>
              <a:gd name="adj1" fmla="val -45395"/>
              <a:gd name="adj2" fmla="val 65333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4962FC4-9383-9373-D5AC-9A5E08C3FA8E}"/>
              </a:ext>
            </a:extLst>
          </p:cNvPr>
          <p:cNvSpPr txBox="1"/>
          <p:nvPr/>
        </p:nvSpPr>
        <p:spPr>
          <a:xfrm>
            <a:off x="3020159" y="6402209"/>
            <a:ext cx="3054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Transformers are great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1107FA-5068-605A-1074-277D4E956FB6}"/>
              </a:ext>
            </a:extLst>
          </p:cNvPr>
          <p:cNvSpPr txBox="1"/>
          <p:nvPr/>
        </p:nvSpPr>
        <p:spPr>
          <a:xfrm>
            <a:off x="6144975" y="6402209"/>
            <a:ext cx="1965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Transformers </a:t>
            </a:r>
            <a:r>
              <a:rPr lang="en-US" dirty="0" err="1"/>
              <a:t>est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5B6743-B0F4-CA3A-D139-77298720280D}"/>
              </a:ext>
            </a:extLst>
          </p:cNvPr>
          <p:cNvSpPr txBox="1"/>
          <p:nvPr/>
        </p:nvSpPr>
        <p:spPr>
          <a:xfrm>
            <a:off x="5821197" y="2461059"/>
            <a:ext cx="2613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Transformers </a:t>
            </a:r>
            <a:r>
              <a:rPr lang="en-AE" dirty="0" err="1"/>
              <a:t>est</a:t>
            </a:r>
            <a:r>
              <a:rPr lang="en-US" dirty="0"/>
              <a:t>  super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23DFE3-876D-586C-A80F-6005A8EF8CE2}"/>
              </a:ext>
            </a:extLst>
          </p:cNvPr>
          <p:cNvCxnSpPr>
            <a:cxnSpLocks/>
            <a:stCxn id="23" idx="0"/>
            <a:endCxn id="4" idx="2"/>
          </p:cNvCxnSpPr>
          <p:nvPr/>
        </p:nvCxnSpPr>
        <p:spPr>
          <a:xfrm flipH="1" flipV="1">
            <a:off x="4536960" y="6029102"/>
            <a:ext cx="10423" cy="3731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53D041-D15F-632C-2C37-B8F682A8DE50}"/>
              </a:ext>
            </a:extLst>
          </p:cNvPr>
          <p:cNvCxnSpPr>
            <a:cxnSpLocks/>
            <a:stCxn id="24" idx="0"/>
            <a:endCxn id="5" idx="2"/>
          </p:cNvCxnSpPr>
          <p:nvPr/>
        </p:nvCxnSpPr>
        <p:spPr>
          <a:xfrm flipH="1" flipV="1">
            <a:off x="7105289" y="6029102"/>
            <a:ext cx="22470" cy="3731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68F49DF-E8C0-B3AC-CD5B-9E20DDE86FB5}"/>
              </a:ext>
            </a:extLst>
          </p:cNvPr>
          <p:cNvCxnSpPr/>
          <p:nvPr/>
        </p:nvCxnSpPr>
        <p:spPr>
          <a:xfrm flipV="1">
            <a:off x="7127759" y="2841949"/>
            <a:ext cx="1" cy="165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78617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23" grpId="0"/>
      <p:bldP spid="24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2872-204C-E8A8-48DF-9901CCBF9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Transformers Families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70C30E-479B-BC36-FDDC-036C4402C7FC}"/>
              </a:ext>
            </a:extLst>
          </p:cNvPr>
          <p:cNvSpPr/>
          <p:nvPr/>
        </p:nvSpPr>
        <p:spPr>
          <a:xfrm>
            <a:off x="882042" y="3785367"/>
            <a:ext cx="1205525" cy="1893715"/>
          </a:xfrm>
          <a:prstGeom prst="roundRect">
            <a:avLst>
              <a:gd name="adj" fmla="val 22091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29851CA-E400-4EFF-BA49-68F25A765B02}"/>
              </a:ext>
            </a:extLst>
          </p:cNvPr>
          <p:cNvSpPr/>
          <p:nvPr/>
        </p:nvSpPr>
        <p:spPr>
          <a:xfrm>
            <a:off x="3450371" y="2605924"/>
            <a:ext cx="1205526" cy="3073158"/>
          </a:xfrm>
          <a:prstGeom prst="roundRect">
            <a:avLst>
              <a:gd name="adj" fmla="val 11601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DA0258-A71B-0E0F-68EF-24E48FBC69D7}"/>
              </a:ext>
            </a:extLst>
          </p:cNvPr>
          <p:cNvSpPr txBox="1"/>
          <p:nvPr/>
        </p:nvSpPr>
        <p:spPr>
          <a:xfrm>
            <a:off x="770024" y="5921309"/>
            <a:ext cx="1429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309820-B15A-CCC2-656A-A59AC01D1C03}"/>
              </a:ext>
            </a:extLst>
          </p:cNvPr>
          <p:cNvSpPr txBox="1"/>
          <p:nvPr/>
        </p:nvSpPr>
        <p:spPr>
          <a:xfrm>
            <a:off x="3092820" y="5858593"/>
            <a:ext cx="1965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A675AE-01B2-1771-7256-51C226344BA1}"/>
              </a:ext>
            </a:extLst>
          </p:cNvPr>
          <p:cNvSpPr txBox="1"/>
          <p:nvPr/>
        </p:nvSpPr>
        <p:spPr>
          <a:xfrm>
            <a:off x="2901675" y="1995227"/>
            <a:ext cx="230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91BBA24-9BB6-F718-92D8-27A6B80A4BA9}"/>
              </a:ext>
            </a:extLst>
          </p:cNvPr>
          <p:cNvCxnSpPr>
            <a:cxnSpLocks/>
            <a:stCxn id="6" idx="0"/>
            <a:endCxn id="4" idx="2"/>
          </p:cNvCxnSpPr>
          <p:nvPr/>
        </p:nvCxnSpPr>
        <p:spPr>
          <a:xfrm flipV="1">
            <a:off x="1484804" y="5679082"/>
            <a:ext cx="1" cy="242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EC0113-4CEF-0C98-5846-B945157B1CB5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075604" y="5698962"/>
            <a:ext cx="4" cy="159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5CE29F2-DC87-31F5-0027-D10CDAC0D82F}"/>
              </a:ext>
            </a:extLst>
          </p:cNvPr>
          <p:cNvCxnSpPr/>
          <p:nvPr/>
        </p:nvCxnSpPr>
        <p:spPr>
          <a:xfrm flipV="1">
            <a:off x="4053133" y="2364559"/>
            <a:ext cx="1" cy="165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F427A93-B514-5AC5-F337-4356E0DA8386}"/>
              </a:ext>
            </a:extLst>
          </p:cNvPr>
          <p:cNvSpPr txBox="1"/>
          <p:nvPr/>
        </p:nvSpPr>
        <p:spPr>
          <a:xfrm>
            <a:off x="333344" y="3150356"/>
            <a:ext cx="230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DDBA845-E419-2F9A-1D8B-D701FA53DB8A}"/>
              </a:ext>
            </a:extLst>
          </p:cNvPr>
          <p:cNvCxnSpPr/>
          <p:nvPr/>
        </p:nvCxnSpPr>
        <p:spPr>
          <a:xfrm flipV="1">
            <a:off x="1457505" y="3535390"/>
            <a:ext cx="1" cy="165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AD4B724-F371-6112-F8A5-DAF338B46FB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3802" y="1178918"/>
            <a:ext cx="10231346" cy="535572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800" dirty="0"/>
              <a:t>The original Transformer architecture is designed for sequence-to-sequence tasks.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pic>
        <p:nvPicPr>
          <p:cNvPr id="1026" name="Picture 2" descr="A Comprehensive Overview of Transformer-Based Models: Encoders, Decoders,  and More | by Minhajul Hoque | Medium">
            <a:extLst>
              <a:ext uri="{FF2B5EF4-FFF2-40B4-BE49-F238E27FC236}">
                <a16:creationId xmlns:a16="http://schemas.microsoft.com/office/drawing/2014/main" id="{E5F6B1F8-34CC-3A6D-8F0A-C9B39CC5D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945" y="2447223"/>
            <a:ext cx="5596621" cy="3054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0C0CCE4-28BA-EEFA-A7F6-3D343926CD96}"/>
              </a:ext>
            </a:extLst>
          </p:cNvPr>
          <p:cNvSpPr txBox="1"/>
          <p:nvPr/>
        </p:nvSpPr>
        <p:spPr>
          <a:xfrm>
            <a:off x="8158016" y="5907054"/>
            <a:ext cx="1045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E" sz="2400" dirty="0"/>
              <a:t>T5</a:t>
            </a:r>
            <a:endParaRPr lang="en-US" sz="2400" dirty="0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A9E0E08A-5D4E-C359-C778-61B718482E78}"/>
              </a:ext>
            </a:extLst>
          </p:cNvPr>
          <p:cNvSpPr/>
          <p:nvPr/>
        </p:nvSpPr>
        <p:spPr>
          <a:xfrm rot="16200000">
            <a:off x="8513879" y="5311998"/>
            <a:ext cx="333303" cy="75586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41218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  <p:bldP spid="8" grpId="0"/>
      <p:bldP spid="12" grpId="0"/>
      <p:bldP spid="15" grpId="0"/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8B11B-99E5-45F4-ED27-D3458C96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Encoder-only or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913C4-1CEA-7ADB-0297-20B8A6E615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1276564" cy="5355727"/>
          </a:xfrm>
        </p:spPr>
        <p:txBody>
          <a:bodyPr>
            <a:normAutofit/>
          </a:bodyPr>
          <a:lstStyle/>
          <a:p>
            <a:r>
              <a:rPr lang="en-US" sz="1800" dirty="0"/>
              <a:t>These models convert an input sequence of text into a numerical representation.</a:t>
            </a:r>
          </a:p>
          <a:p>
            <a:r>
              <a:rPr lang="en-US" sz="1800" dirty="0"/>
              <a:t>Usage tasks: text classification or named entity recognition.</a:t>
            </a:r>
          </a:p>
          <a:p>
            <a:r>
              <a:rPr lang="en-US" sz="1800" i="1" dirty="0">
                <a:solidFill>
                  <a:srgbClr val="00BBF2"/>
                </a:solidFill>
              </a:rPr>
              <a:t>bidirectional attention :</a:t>
            </a:r>
            <a:r>
              <a:rPr lang="en-US" sz="1800" dirty="0"/>
              <a:t>architecture depends both on the left and the right contexts.</a:t>
            </a:r>
          </a:p>
          <a:p>
            <a:r>
              <a:rPr lang="en-US" sz="1800" dirty="0"/>
              <a:t>Examples: Bert and Roberta.</a:t>
            </a:r>
          </a:p>
        </p:txBody>
      </p:sp>
      <p:pic>
        <p:nvPicPr>
          <p:cNvPr id="6" name="Picture 5" descr="Transformers models names">
            <a:extLst>
              <a:ext uri="{FF2B5EF4-FFF2-40B4-BE49-F238E27FC236}">
                <a16:creationId xmlns:a16="http://schemas.microsoft.com/office/drawing/2014/main" id="{EAAD6E95-AFD1-C4FF-39AF-9A8C32201C5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170" y="3076853"/>
            <a:ext cx="4662480" cy="36112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918B16-93D8-0FEB-5F1C-D1FB79525B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73561" y="2857500"/>
            <a:ext cx="3833489" cy="3977826"/>
          </a:xfrm>
          <a:prstGeom prst="rect">
            <a:avLst/>
          </a:prstGeom>
          <a:noFill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B039CB2-0EC2-67CB-28CE-E39E88B4F4C6}"/>
              </a:ext>
            </a:extLst>
          </p:cNvPr>
          <p:cNvSpPr/>
          <p:nvPr/>
        </p:nvSpPr>
        <p:spPr>
          <a:xfrm>
            <a:off x="6864824" y="3429000"/>
            <a:ext cx="1728587" cy="3108278"/>
          </a:xfrm>
          <a:prstGeom prst="rect">
            <a:avLst/>
          </a:prstGeom>
          <a:noFill/>
          <a:ln w="38100">
            <a:solidFill>
              <a:srgbClr val="00BB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532C2-D8FA-BFB1-9C36-CF2DE17E6ABE}"/>
              </a:ext>
            </a:extLst>
          </p:cNvPr>
          <p:cNvSpPr txBox="1"/>
          <p:nvPr/>
        </p:nvSpPr>
        <p:spPr>
          <a:xfrm>
            <a:off x="7499148" y="6612426"/>
            <a:ext cx="31525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(Tunstall, von Werra, &amp; Wolf, 2022, p. 79)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0992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8B11B-99E5-45F4-ED27-D3458C96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Decoder-only or Autoregressive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913C4-1CEA-7ADB-0297-20B8A6E615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9964" y="1225274"/>
            <a:ext cx="11772072" cy="5355727"/>
          </a:xfrm>
        </p:spPr>
        <p:txBody>
          <a:bodyPr>
            <a:normAutofit/>
          </a:bodyPr>
          <a:lstStyle/>
          <a:p>
            <a:r>
              <a:rPr lang="en-US" sz="1800" dirty="0"/>
              <a:t>These models will autocomplete the sequence by iteratively predicting the most probable next word.</a:t>
            </a:r>
          </a:p>
          <a:p>
            <a:r>
              <a:rPr lang="en-US" sz="1800" i="1" dirty="0">
                <a:solidFill>
                  <a:srgbClr val="C00000"/>
                </a:solidFill>
              </a:rPr>
              <a:t>causal or autoregressive attention: </a:t>
            </a:r>
            <a:r>
              <a:rPr lang="en-US" sz="1800" dirty="0"/>
              <a:t>architecture depends on the left context (only the context before the predicted word ) .</a:t>
            </a:r>
          </a:p>
          <a:p>
            <a:r>
              <a:rPr lang="en-US" sz="1800" dirty="0"/>
              <a:t>Examples: GPT Family.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8D3A8A-3118-A5E4-337D-B0C97BD028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170" y="3076853"/>
            <a:ext cx="4662480" cy="36112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568A76-073A-BDE1-E60E-CFCE4E41F4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246" y="2552328"/>
            <a:ext cx="3814288" cy="4207223"/>
          </a:xfrm>
          <a:prstGeom prst="rect">
            <a:avLst/>
          </a:prstGeom>
          <a:noFill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C8290C5-FFBC-60D1-8C05-B13C94571BFF}"/>
              </a:ext>
            </a:extLst>
          </p:cNvPr>
          <p:cNvSpPr/>
          <p:nvPr/>
        </p:nvSpPr>
        <p:spPr>
          <a:xfrm>
            <a:off x="8648002" y="3459075"/>
            <a:ext cx="1728587" cy="3108278"/>
          </a:xfrm>
          <a:prstGeom prst="rect">
            <a:avLst/>
          </a:prstGeom>
          <a:noFill/>
          <a:ln w="38100">
            <a:solidFill>
              <a:srgbClr val="C127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363807-2FC3-E8AE-D7D0-9C3E9858042D}"/>
              </a:ext>
            </a:extLst>
          </p:cNvPr>
          <p:cNvSpPr txBox="1"/>
          <p:nvPr/>
        </p:nvSpPr>
        <p:spPr>
          <a:xfrm>
            <a:off x="7323512" y="6621052"/>
            <a:ext cx="31525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(Tunstall, von Werra, &amp; Wolf, 2022, p. 79)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36187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8B11B-99E5-45F4-ED27-D3458C96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encoder-decoder or sequence to sequence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913C4-1CEA-7ADB-0297-20B8A6E615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1276564" cy="5355727"/>
          </a:xfrm>
        </p:spPr>
        <p:txBody>
          <a:bodyPr>
            <a:normAutofit/>
          </a:bodyPr>
          <a:lstStyle/>
          <a:p>
            <a:r>
              <a:rPr lang="en-US" sz="1800" dirty="0"/>
              <a:t>These are used for modeling complex mappings from one sequence of text to</a:t>
            </a:r>
            <a:br>
              <a:rPr lang="en-US" sz="1800" dirty="0"/>
            </a:br>
            <a:r>
              <a:rPr lang="en-US" sz="1800" dirty="0"/>
              <a:t>another</a:t>
            </a:r>
          </a:p>
          <a:p>
            <a:r>
              <a:rPr lang="en-US" sz="1800" dirty="0"/>
              <a:t>Usage tasks: machine translation and summarization tasks.</a:t>
            </a:r>
          </a:p>
          <a:p>
            <a:r>
              <a:rPr lang="en-US" sz="1800" dirty="0"/>
              <a:t>Examples: T5 and big bird transformers.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18AF73-D109-CDBD-16D0-456ACB3283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797" y="3887280"/>
            <a:ext cx="5266464" cy="1990430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977E3D-7857-A857-B499-8E7AFAC167A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170" y="3076853"/>
            <a:ext cx="4662480" cy="36112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F1287FC-1B11-2C8B-BD33-8A7B55A648A9}"/>
              </a:ext>
            </a:extLst>
          </p:cNvPr>
          <p:cNvSpPr/>
          <p:nvPr/>
        </p:nvSpPr>
        <p:spPr>
          <a:xfrm>
            <a:off x="8268202" y="4010274"/>
            <a:ext cx="739319" cy="1867436"/>
          </a:xfrm>
          <a:prstGeom prst="rect">
            <a:avLst/>
          </a:prstGeom>
          <a:noFill/>
          <a:ln w="38100">
            <a:solidFill>
              <a:srgbClr val="FFDA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C86B4B-7B72-DDB7-5A5A-B809F97926A2}"/>
              </a:ext>
            </a:extLst>
          </p:cNvPr>
          <p:cNvSpPr txBox="1"/>
          <p:nvPr/>
        </p:nvSpPr>
        <p:spPr>
          <a:xfrm>
            <a:off x="7323512" y="6621052"/>
            <a:ext cx="31525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(Tunstall, von Werra, &amp; Wolf, 2022, p. 79)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08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93;p19">
            <a:extLst>
              <a:ext uri="{FF2B5EF4-FFF2-40B4-BE49-F238E27FC236}">
                <a16:creationId xmlns:a16="http://schemas.microsoft.com/office/drawing/2014/main" id="{856F2342-DC0B-A059-DAF8-DC73ADD5FF6B}"/>
              </a:ext>
            </a:extLst>
          </p:cNvPr>
          <p:cNvGrpSpPr/>
          <p:nvPr/>
        </p:nvGrpSpPr>
        <p:grpSpPr>
          <a:xfrm>
            <a:off x="2083902" y="1938337"/>
            <a:ext cx="1371604" cy="3617430"/>
            <a:chOff x="3886200" y="1114550"/>
            <a:chExt cx="1371604" cy="3617430"/>
          </a:xfrm>
        </p:grpSpPr>
        <p:grpSp>
          <p:nvGrpSpPr>
            <p:cNvPr id="3" name="Google Shape;494;p19">
              <a:extLst>
                <a:ext uri="{FF2B5EF4-FFF2-40B4-BE49-F238E27FC236}">
                  <a16:creationId xmlns:a16="http://schemas.microsoft.com/office/drawing/2014/main" id="{69CDDF6F-4E7B-8E1C-00F0-787156130E05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6" name="Google Shape;495;p19">
                <a:extLst>
                  <a:ext uri="{FF2B5EF4-FFF2-40B4-BE49-F238E27FC236}">
                    <a16:creationId xmlns:a16="http://schemas.microsoft.com/office/drawing/2014/main" id="{F6E179E5-7430-0CB1-7568-CACE299730DE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96;p19">
                <a:extLst>
                  <a:ext uri="{FF2B5EF4-FFF2-40B4-BE49-F238E27FC236}">
                    <a16:creationId xmlns:a16="http://schemas.microsoft.com/office/drawing/2014/main" id="{1C4DF9EB-C9F7-E630-299B-DB9046FBFD49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97;p19">
                <a:extLst>
                  <a:ext uri="{FF2B5EF4-FFF2-40B4-BE49-F238E27FC236}">
                    <a16:creationId xmlns:a16="http://schemas.microsoft.com/office/drawing/2014/main" id="{5C795F43-305E-6EE5-7E01-0113A194B322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98;p19">
                <a:extLst>
                  <a:ext uri="{FF2B5EF4-FFF2-40B4-BE49-F238E27FC236}">
                    <a16:creationId xmlns:a16="http://schemas.microsoft.com/office/drawing/2014/main" id="{55C1894B-2713-A895-E887-5AC3C0FF3E0A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9;p19">
                <a:extLst>
                  <a:ext uri="{FF2B5EF4-FFF2-40B4-BE49-F238E27FC236}">
                    <a16:creationId xmlns:a16="http://schemas.microsoft.com/office/drawing/2014/main" id="{82AC1B5C-042E-878E-E14B-1FF7CE243B0B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0;p19">
                <a:extLst>
                  <a:ext uri="{FF2B5EF4-FFF2-40B4-BE49-F238E27FC236}">
                    <a16:creationId xmlns:a16="http://schemas.microsoft.com/office/drawing/2014/main" id="{7E287888-7ABB-C406-A5D1-16C913AEB06B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;p19">
                <a:extLst>
                  <a:ext uri="{FF2B5EF4-FFF2-40B4-BE49-F238E27FC236}">
                    <a16:creationId xmlns:a16="http://schemas.microsoft.com/office/drawing/2014/main" id="{FBC92C83-3AC5-1712-C48B-45A037BEE6FC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502;p19">
                <a:extLst>
                  <a:ext uri="{FF2B5EF4-FFF2-40B4-BE49-F238E27FC236}">
                    <a16:creationId xmlns:a16="http://schemas.microsoft.com/office/drawing/2014/main" id="{8DC5ADE8-D68B-7E5E-7502-082E5F3CCC58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3;p19">
                <a:extLst>
                  <a:ext uri="{FF2B5EF4-FFF2-40B4-BE49-F238E27FC236}">
                    <a16:creationId xmlns:a16="http://schemas.microsoft.com/office/drawing/2014/main" id="{45E84A85-6D29-1246-61EE-7E6F9A1FC206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4;p19">
                <a:extLst>
                  <a:ext uri="{FF2B5EF4-FFF2-40B4-BE49-F238E27FC236}">
                    <a16:creationId xmlns:a16="http://schemas.microsoft.com/office/drawing/2014/main" id="{FE2494FF-9512-6C98-EE97-389583B59FCE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5;p19">
                <a:extLst>
                  <a:ext uri="{FF2B5EF4-FFF2-40B4-BE49-F238E27FC236}">
                    <a16:creationId xmlns:a16="http://schemas.microsoft.com/office/drawing/2014/main" id="{D7DBA071-DD0D-710C-8313-CDF190CB07FA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6;p19">
                <a:extLst>
                  <a:ext uri="{FF2B5EF4-FFF2-40B4-BE49-F238E27FC236}">
                    <a16:creationId xmlns:a16="http://schemas.microsoft.com/office/drawing/2014/main" id="{4D0F9708-BB56-6A18-DF76-0979EACCAC68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07;p19">
                <a:extLst>
                  <a:ext uri="{FF2B5EF4-FFF2-40B4-BE49-F238E27FC236}">
                    <a16:creationId xmlns:a16="http://schemas.microsoft.com/office/drawing/2014/main" id="{15DF10D0-67F3-1729-5456-0548B37606A9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08;p19">
                <a:extLst>
                  <a:ext uri="{FF2B5EF4-FFF2-40B4-BE49-F238E27FC236}">
                    <a16:creationId xmlns:a16="http://schemas.microsoft.com/office/drawing/2014/main" id="{31F24075-B4E1-320D-08E7-F8EADA92A53D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09;p19">
                <a:extLst>
                  <a:ext uri="{FF2B5EF4-FFF2-40B4-BE49-F238E27FC236}">
                    <a16:creationId xmlns:a16="http://schemas.microsoft.com/office/drawing/2014/main" id="{FD856B7A-43D2-E214-BA10-E59DB64C8185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10;p19">
                <a:extLst>
                  <a:ext uri="{FF2B5EF4-FFF2-40B4-BE49-F238E27FC236}">
                    <a16:creationId xmlns:a16="http://schemas.microsoft.com/office/drawing/2014/main" id="{4F317A0C-BBA3-9C2D-D3E3-F1BCEE75B79D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11;p19">
                <a:extLst>
                  <a:ext uri="{FF2B5EF4-FFF2-40B4-BE49-F238E27FC236}">
                    <a16:creationId xmlns:a16="http://schemas.microsoft.com/office/drawing/2014/main" id="{510A3B7C-AA4E-B888-6B07-F3B4C913F27C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12;p19">
                <a:extLst>
                  <a:ext uri="{FF2B5EF4-FFF2-40B4-BE49-F238E27FC236}">
                    <a16:creationId xmlns:a16="http://schemas.microsoft.com/office/drawing/2014/main" id="{F48002BF-3AD7-2B6F-35E5-C02B655D9A5F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13;p19">
              <a:extLst>
                <a:ext uri="{FF2B5EF4-FFF2-40B4-BE49-F238E27FC236}">
                  <a16:creationId xmlns:a16="http://schemas.microsoft.com/office/drawing/2014/main" id="{C88EDA41-C6CB-0B30-BD44-169283119A27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4;p19">
              <a:extLst>
                <a:ext uri="{FF2B5EF4-FFF2-40B4-BE49-F238E27FC236}">
                  <a16:creationId xmlns:a16="http://schemas.microsoft.com/office/drawing/2014/main" id="{A2A436D8-ACFB-C884-A83C-5E717FD69882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3">
            <a:extLst>
              <a:ext uri="{FF2B5EF4-FFF2-40B4-BE49-F238E27FC236}">
                <a16:creationId xmlns:a16="http://schemas.microsoft.com/office/drawing/2014/main" id="{E0D03102-88C6-3164-BB7E-013C45F9BE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029200" y="2817744"/>
            <a:ext cx="4989840" cy="12225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263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7B10-5193-7F10-F844-06FDCD27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965" y="2533559"/>
            <a:ext cx="9838069" cy="1461392"/>
          </a:xfrm>
        </p:spPr>
        <p:txBody>
          <a:bodyPr>
            <a:normAutofit/>
          </a:bodyPr>
          <a:lstStyle/>
          <a:p>
            <a:r>
              <a:rPr lang="en-US" sz="2400" dirty="0"/>
              <a:t>High Level Understanding of Transformers Architecture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4B682AA-93C7-0116-F54D-58246792A4CE}"/>
              </a:ext>
            </a:extLst>
          </p:cNvPr>
          <p:cNvCxnSpPr>
            <a:cxnSpLocks/>
          </p:cNvCxnSpPr>
          <p:nvPr/>
        </p:nvCxnSpPr>
        <p:spPr>
          <a:xfrm>
            <a:off x="1507787" y="3541203"/>
            <a:ext cx="9085634" cy="0"/>
          </a:xfrm>
          <a:prstGeom prst="line">
            <a:avLst/>
          </a:prstGeom>
          <a:ln w="28575">
            <a:solidFill>
              <a:srgbClr val="E890C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3- ch 1 High level understanding of transformers.unknown">
            <a:hlinkClick r:id="" action="ppaction://media"/>
            <a:extLst>
              <a:ext uri="{FF2B5EF4-FFF2-40B4-BE49-F238E27FC236}">
                <a16:creationId xmlns:a16="http://schemas.microsoft.com/office/drawing/2014/main" id="{76035B5F-1DC3-5418-91FA-481DE6FE16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5202" y="35377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A6F24-7361-347B-DF00-CD110307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Transformer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3CDF0-9234-850C-B29E-BF17D192D67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800" dirty="0"/>
              <a:t>The original Transformer architecture is based on the encoder-decoder architecture.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Machine translation: where a sequence of words is translated from one language to another</a:t>
            </a:r>
            <a:r>
              <a:rPr lang="en-US" dirty="0"/>
              <a:t>.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B6475C-EE96-DB5D-D927-63E6605310C0}"/>
              </a:ext>
            </a:extLst>
          </p:cNvPr>
          <p:cNvSpPr/>
          <p:nvPr/>
        </p:nvSpPr>
        <p:spPr>
          <a:xfrm>
            <a:off x="3934197" y="4135387"/>
            <a:ext cx="1205525" cy="1893715"/>
          </a:xfrm>
          <a:prstGeom prst="roundRect">
            <a:avLst>
              <a:gd name="adj" fmla="val 10794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9C7AF0D-E376-74CB-5EE6-ACC515773307}"/>
              </a:ext>
            </a:extLst>
          </p:cNvPr>
          <p:cNvSpPr/>
          <p:nvPr/>
        </p:nvSpPr>
        <p:spPr>
          <a:xfrm>
            <a:off x="6502526" y="2955944"/>
            <a:ext cx="1205526" cy="3073158"/>
          </a:xfrm>
          <a:prstGeom prst="roundRect">
            <a:avLst>
              <a:gd name="adj" fmla="val 1967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Decoder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F2CD67FE-BD36-C2DF-A579-017852B2CAE1}"/>
              </a:ext>
            </a:extLst>
          </p:cNvPr>
          <p:cNvCxnSpPr>
            <a:stCxn id="4" idx="0"/>
          </p:cNvCxnSpPr>
          <p:nvPr/>
        </p:nvCxnSpPr>
        <p:spPr>
          <a:xfrm rot="16200000" flipH="1">
            <a:off x="5267950" y="3404396"/>
            <a:ext cx="503583" cy="1965565"/>
          </a:xfrm>
          <a:prstGeom prst="bentConnector4">
            <a:avLst>
              <a:gd name="adj1" fmla="val -45395"/>
              <a:gd name="adj2" fmla="val 65333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4962FC4-9383-9373-D5AC-9A5E08C3FA8E}"/>
              </a:ext>
            </a:extLst>
          </p:cNvPr>
          <p:cNvSpPr txBox="1"/>
          <p:nvPr/>
        </p:nvSpPr>
        <p:spPr>
          <a:xfrm>
            <a:off x="3822179" y="6271329"/>
            <a:ext cx="1429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1107FA-5068-605A-1074-277D4E956FB6}"/>
              </a:ext>
            </a:extLst>
          </p:cNvPr>
          <p:cNvSpPr txBox="1"/>
          <p:nvPr/>
        </p:nvSpPr>
        <p:spPr>
          <a:xfrm>
            <a:off x="6144975" y="6208613"/>
            <a:ext cx="196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</a:p>
          <a:p>
            <a:pPr algn="ctr"/>
            <a:r>
              <a:rPr lang="en-US" dirty="0"/>
              <a:t>(shifted right)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5B6743-B0F4-CA3A-D139-77298720280D}"/>
              </a:ext>
            </a:extLst>
          </p:cNvPr>
          <p:cNvSpPr txBox="1"/>
          <p:nvPr/>
        </p:nvSpPr>
        <p:spPr>
          <a:xfrm>
            <a:off x="5953830" y="2477772"/>
            <a:ext cx="230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 probabilities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23DFE3-876D-586C-A80F-6005A8EF8CE2}"/>
              </a:ext>
            </a:extLst>
          </p:cNvPr>
          <p:cNvCxnSpPr>
            <a:stCxn id="23" idx="0"/>
            <a:endCxn id="4" idx="2"/>
          </p:cNvCxnSpPr>
          <p:nvPr/>
        </p:nvCxnSpPr>
        <p:spPr>
          <a:xfrm flipV="1">
            <a:off x="4536959" y="6029102"/>
            <a:ext cx="1" cy="242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53D041-D15F-632C-2C37-B8F682A8DE50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7127759" y="6048982"/>
            <a:ext cx="4" cy="159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68F49DF-E8C0-B3AC-CD5B-9E20DDE86FB5}"/>
              </a:ext>
            </a:extLst>
          </p:cNvPr>
          <p:cNvCxnSpPr/>
          <p:nvPr/>
        </p:nvCxnSpPr>
        <p:spPr>
          <a:xfrm flipV="1">
            <a:off x="7127759" y="2841949"/>
            <a:ext cx="1" cy="165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860028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23" grpId="0"/>
      <p:bldP spid="24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A6F24-7361-347B-DF00-CD110307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3CDF0-9234-850C-B29E-BF17D192D67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Converts an input sequence of tokens into a sequence of embedding vectors, often called the </a:t>
            </a:r>
            <a:r>
              <a:rPr lang="en-US" sz="1800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hidden state</a:t>
            </a:r>
            <a:r>
              <a:rPr lang="en-US" sz="1800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dirty="0"/>
              <a:t>or </a:t>
            </a:r>
            <a:r>
              <a:rPr lang="en-US" sz="1800" i="1" dirty="0">
                <a:solidFill>
                  <a:schemeClr val="bg2">
                    <a:lumMod val="50000"/>
                  </a:schemeClr>
                </a:solidFill>
              </a:rPr>
              <a:t>context..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B6475C-EE96-DB5D-D927-63E6605310C0}"/>
              </a:ext>
            </a:extLst>
          </p:cNvPr>
          <p:cNvSpPr/>
          <p:nvPr/>
        </p:nvSpPr>
        <p:spPr>
          <a:xfrm>
            <a:off x="4032493" y="4039560"/>
            <a:ext cx="1205525" cy="1893715"/>
          </a:xfrm>
          <a:prstGeom prst="roundRect">
            <a:avLst>
              <a:gd name="adj" fmla="val 14829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</a:t>
            </a:r>
          </a:p>
        </p:txBody>
      </p:sp>
      <p:pic>
        <p:nvPicPr>
          <p:cNvPr id="1026" name="Picture 2" descr="A BetterTransformer for Fast Transformer Inference | PyTorch">
            <a:extLst>
              <a:ext uri="{FF2B5EF4-FFF2-40B4-BE49-F238E27FC236}">
                <a16:creationId xmlns:a16="http://schemas.microsoft.com/office/drawing/2014/main" id="{F915EA4C-C799-835D-AA27-C4FEB45334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83" t="3427" r="35078" b="2022"/>
          <a:stretch/>
        </p:blipFill>
        <p:spPr bwMode="auto">
          <a:xfrm>
            <a:off x="4032493" y="4032232"/>
            <a:ext cx="1212023" cy="1893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4962FC4-9383-9373-D5AC-9A5E08C3FA8E}"/>
              </a:ext>
            </a:extLst>
          </p:cNvPr>
          <p:cNvSpPr txBox="1"/>
          <p:nvPr/>
        </p:nvSpPr>
        <p:spPr>
          <a:xfrm>
            <a:off x="3925144" y="6182522"/>
            <a:ext cx="1429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23DFE3-876D-586C-A80F-6005A8EF8CE2}"/>
              </a:ext>
            </a:extLst>
          </p:cNvPr>
          <p:cNvCxnSpPr>
            <a:stCxn id="23" idx="0"/>
            <a:endCxn id="4" idx="2"/>
          </p:cNvCxnSpPr>
          <p:nvPr/>
        </p:nvCxnSpPr>
        <p:spPr>
          <a:xfrm flipH="1" flipV="1">
            <a:off x="4635256" y="5933275"/>
            <a:ext cx="4668" cy="249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D8DEE2E-59B9-EFC9-0467-81D72C1B8D68}"/>
              </a:ext>
            </a:extLst>
          </p:cNvPr>
          <p:cNvCxnSpPr>
            <a:cxnSpLocks/>
          </p:cNvCxnSpPr>
          <p:nvPr/>
        </p:nvCxnSpPr>
        <p:spPr>
          <a:xfrm flipV="1">
            <a:off x="4523707" y="3740806"/>
            <a:ext cx="1" cy="242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742CCF1-7933-3F41-93C3-08D00E12CA33}"/>
              </a:ext>
            </a:extLst>
          </p:cNvPr>
          <p:cNvGrpSpPr/>
          <p:nvPr/>
        </p:nvGrpSpPr>
        <p:grpSpPr>
          <a:xfrm>
            <a:off x="4433993" y="2902021"/>
            <a:ext cx="205931" cy="720040"/>
            <a:chOff x="4030783" y="2606110"/>
            <a:chExt cx="259491" cy="1002919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44D9FE3-EDF2-9724-A7AF-0DEE800DF77D}"/>
                </a:ext>
              </a:extLst>
            </p:cNvPr>
            <p:cNvSpPr/>
            <p:nvPr/>
          </p:nvSpPr>
          <p:spPr>
            <a:xfrm>
              <a:off x="4030783" y="2606110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306FC8B-AA01-CAB1-8EBC-BAA2BE4B739E}"/>
                </a:ext>
              </a:extLst>
            </p:cNvPr>
            <p:cNvSpPr/>
            <p:nvPr/>
          </p:nvSpPr>
          <p:spPr>
            <a:xfrm>
              <a:off x="4030783" y="2848337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489E93D-810C-39AA-EE90-693518F158E5}"/>
                </a:ext>
              </a:extLst>
            </p:cNvPr>
            <p:cNvSpPr/>
            <p:nvPr/>
          </p:nvSpPr>
          <p:spPr>
            <a:xfrm>
              <a:off x="4030783" y="3115011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BC901A7-CDD8-A999-642F-8B702AB54EC4}"/>
                </a:ext>
              </a:extLst>
            </p:cNvPr>
            <p:cNvSpPr/>
            <p:nvPr/>
          </p:nvSpPr>
          <p:spPr>
            <a:xfrm>
              <a:off x="4030783" y="3357238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5AC77A3-E7BF-65B5-CA22-E4B273E1F1C6}"/>
              </a:ext>
            </a:extLst>
          </p:cNvPr>
          <p:cNvGrpSpPr/>
          <p:nvPr/>
        </p:nvGrpSpPr>
        <p:grpSpPr>
          <a:xfrm>
            <a:off x="4062002" y="2920589"/>
            <a:ext cx="205931" cy="712599"/>
            <a:chOff x="4030783" y="2606110"/>
            <a:chExt cx="259491" cy="1002919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D32B7FE-3B34-7149-6EBB-B42A32A2D89C}"/>
                </a:ext>
              </a:extLst>
            </p:cNvPr>
            <p:cNvSpPr/>
            <p:nvPr/>
          </p:nvSpPr>
          <p:spPr>
            <a:xfrm>
              <a:off x="4030783" y="2606110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73F58CF-6086-99E1-01A9-ACE58693A090}"/>
                </a:ext>
              </a:extLst>
            </p:cNvPr>
            <p:cNvSpPr/>
            <p:nvPr/>
          </p:nvSpPr>
          <p:spPr>
            <a:xfrm>
              <a:off x="4030783" y="2848337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231D7FD-076C-400A-1DD3-8C2B30B7D722}"/>
                </a:ext>
              </a:extLst>
            </p:cNvPr>
            <p:cNvSpPr/>
            <p:nvPr/>
          </p:nvSpPr>
          <p:spPr>
            <a:xfrm>
              <a:off x="4030783" y="3115011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9CEB54D-A5C4-F142-CFCC-849A9FE323F1}"/>
                </a:ext>
              </a:extLst>
            </p:cNvPr>
            <p:cNvSpPr/>
            <p:nvPr/>
          </p:nvSpPr>
          <p:spPr>
            <a:xfrm>
              <a:off x="4030783" y="3357238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04CDBB9-C5C7-8E6E-4235-5DA28275277F}"/>
              </a:ext>
            </a:extLst>
          </p:cNvPr>
          <p:cNvGrpSpPr/>
          <p:nvPr/>
        </p:nvGrpSpPr>
        <p:grpSpPr>
          <a:xfrm>
            <a:off x="4763934" y="2915466"/>
            <a:ext cx="205931" cy="706595"/>
            <a:chOff x="4030783" y="2606110"/>
            <a:chExt cx="259491" cy="1002919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B849E7D-7252-D139-C2C6-687151B19390}"/>
                </a:ext>
              </a:extLst>
            </p:cNvPr>
            <p:cNvSpPr/>
            <p:nvPr/>
          </p:nvSpPr>
          <p:spPr>
            <a:xfrm>
              <a:off x="4030783" y="2606110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8F49FBC-550A-EDF9-C970-4761B73F8DCC}"/>
                </a:ext>
              </a:extLst>
            </p:cNvPr>
            <p:cNvSpPr/>
            <p:nvPr/>
          </p:nvSpPr>
          <p:spPr>
            <a:xfrm>
              <a:off x="4030783" y="2848337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D871842-0CC3-EE2B-F91D-28B6B35B8050}"/>
                </a:ext>
              </a:extLst>
            </p:cNvPr>
            <p:cNvSpPr/>
            <p:nvPr/>
          </p:nvSpPr>
          <p:spPr>
            <a:xfrm>
              <a:off x="4030783" y="3115011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7ABD0E3-0D3F-A3C9-BB2E-88ED3D93C04C}"/>
                </a:ext>
              </a:extLst>
            </p:cNvPr>
            <p:cNvSpPr/>
            <p:nvPr/>
          </p:nvSpPr>
          <p:spPr>
            <a:xfrm>
              <a:off x="4030783" y="3357238"/>
              <a:ext cx="259491" cy="251791"/>
            </a:xfrm>
            <a:prstGeom prst="rect">
              <a:avLst/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77F161AF-D354-8ED4-1A03-24ABA8047E03}"/>
              </a:ext>
            </a:extLst>
          </p:cNvPr>
          <p:cNvSpPr/>
          <p:nvPr/>
        </p:nvSpPr>
        <p:spPr>
          <a:xfrm>
            <a:off x="3905478" y="2547352"/>
            <a:ext cx="835754" cy="294877"/>
          </a:xfrm>
          <a:prstGeom prst="roundRect">
            <a:avLst>
              <a:gd name="adj" fmla="val 1111"/>
            </a:avLst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context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E45C0EAA-78F3-FE98-0A1E-25B2B5E70F85}"/>
              </a:ext>
            </a:extLst>
          </p:cNvPr>
          <p:cNvSpPr/>
          <p:nvPr/>
        </p:nvSpPr>
        <p:spPr>
          <a:xfrm>
            <a:off x="3934191" y="2851510"/>
            <a:ext cx="1205525" cy="808529"/>
          </a:xfrm>
          <a:prstGeom prst="roundRect">
            <a:avLst>
              <a:gd name="adj" fmla="val 1111"/>
            </a:avLst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539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23" grpId="0"/>
      <p:bldP spid="56" grpId="0" animBg="1"/>
      <p:bldP spid="5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2516000-7E8E-230C-E482-7FD5E6153380}"/>
              </a:ext>
            </a:extLst>
          </p:cNvPr>
          <p:cNvSpPr/>
          <p:nvPr/>
        </p:nvSpPr>
        <p:spPr>
          <a:xfrm>
            <a:off x="4019428" y="4096496"/>
            <a:ext cx="1053125" cy="369332"/>
          </a:xfrm>
          <a:prstGeom prst="roundRect">
            <a:avLst>
              <a:gd name="adj" fmla="val 1111"/>
            </a:avLst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context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B6475C-EE96-DB5D-D927-63E6605310C0}"/>
              </a:ext>
            </a:extLst>
          </p:cNvPr>
          <p:cNvSpPr/>
          <p:nvPr/>
        </p:nvSpPr>
        <p:spPr>
          <a:xfrm>
            <a:off x="3934197" y="4029371"/>
            <a:ext cx="1205525" cy="1893715"/>
          </a:xfrm>
          <a:prstGeom prst="roundRect">
            <a:avLst>
              <a:gd name="adj" fmla="val 1321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A6F24-7361-347B-DF00-CD110307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Decoder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3CDF0-9234-850C-B29E-BF17D192D67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Uses the encoder’s hidden state to iteratively generate an output sequence of tokens, one token at a time.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9C7AF0D-E376-74CB-5EE6-ACC515773307}"/>
              </a:ext>
            </a:extLst>
          </p:cNvPr>
          <p:cNvSpPr/>
          <p:nvPr/>
        </p:nvSpPr>
        <p:spPr>
          <a:xfrm>
            <a:off x="6502526" y="2849928"/>
            <a:ext cx="1205526" cy="3073158"/>
          </a:xfrm>
          <a:prstGeom prst="roundRect">
            <a:avLst>
              <a:gd name="adj" fmla="val 18056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Decoder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F2CD67FE-BD36-C2DF-A579-017852B2CAE1}"/>
              </a:ext>
            </a:extLst>
          </p:cNvPr>
          <p:cNvCxnSpPr>
            <a:stCxn id="4" idx="0"/>
          </p:cNvCxnSpPr>
          <p:nvPr/>
        </p:nvCxnSpPr>
        <p:spPr>
          <a:xfrm rot="16200000" flipH="1">
            <a:off x="5267950" y="3298380"/>
            <a:ext cx="503583" cy="1965565"/>
          </a:xfrm>
          <a:prstGeom prst="bentConnector4">
            <a:avLst>
              <a:gd name="adj1" fmla="val -45395"/>
              <a:gd name="adj2" fmla="val 65333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4962FC4-9383-9373-D5AC-9A5E08C3FA8E}"/>
              </a:ext>
            </a:extLst>
          </p:cNvPr>
          <p:cNvSpPr txBox="1"/>
          <p:nvPr/>
        </p:nvSpPr>
        <p:spPr>
          <a:xfrm>
            <a:off x="3822179" y="6165313"/>
            <a:ext cx="1429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5B6743-B0F4-CA3A-D139-77298720280D}"/>
              </a:ext>
            </a:extLst>
          </p:cNvPr>
          <p:cNvSpPr txBox="1"/>
          <p:nvPr/>
        </p:nvSpPr>
        <p:spPr>
          <a:xfrm>
            <a:off x="5953830" y="2239231"/>
            <a:ext cx="230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Token 1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23DFE3-876D-586C-A80F-6005A8EF8CE2}"/>
              </a:ext>
            </a:extLst>
          </p:cNvPr>
          <p:cNvCxnSpPr>
            <a:stCxn id="23" idx="0"/>
            <a:endCxn id="4" idx="2"/>
          </p:cNvCxnSpPr>
          <p:nvPr/>
        </p:nvCxnSpPr>
        <p:spPr>
          <a:xfrm flipV="1">
            <a:off x="4536959" y="5923086"/>
            <a:ext cx="1" cy="242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68F49DF-E8C0-B3AC-CD5B-9E20DDE86FB5}"/>
              </a:ext>
            </a:extLst>
          </p:cNvPr>
          <p:cNvCxnSpPr/>
          <p:nvPr/>
        </p:nvCxnSpPr>
        <p:spPr>
          <a:xfrm flipV="1">
            <a:off x="7127759" y="2603408"/>
            <a:ext cx="1" cy="165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244789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L 8.33333E-7 0.00023 C -0.00039 -0.00578 -0.00169 -0.01157 -0.00117 -0.01759 C -0.00078 -0.02361 0.00052 -0.0294 0.00234 -0.03472 C 0.00456 -0.04143 0.00755 -0.04676 0.01055 -0.05208 C 0.01211 -0.05532 0.01419 -0.05787 0.01641 -0.05995 C 0.02448 -0.06713 0.03919 -0.06528 0.0457 -0.06551 C 0.05312 -0.06528 0.06055 -0.06551 0.06797 -0.06389 C 0.0763 -0.06203 0.08437 -0.05764 0.09271 -0.05625 C 0.1 -0.05486 0.10755 -0.05625 0.11497 -0.05625 L 0.11497 -0.05602 C 0.11458 -0.04143 0.11341 -0.02639 0.1138 -0.01157 C 0.11445 0.01435 0.11601 0.02593 0.11849 0.0463 C 0.11771 0.04885 0.1168 0.05139 0.11615 0.05394 C 0.11562 0.05579 0.11432 0.05834 0.11497 0.05996 C 0.11588 0.06204 0.1181 0.06135 0.11966 0.06204 L 0.17591 0.05996 C 0.22539 0.05718 0.15807 0.05787 0.21016 0.05787 " pathEditMode="relative" rAng="0" ptsTypes="AAAAAAAAAAAAAAAAAA">
                                      <p:cBhvr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43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build="p"/>
      <p:bldP spid="5" grpId="0" animBg="1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2516000-7E8E-230C-E482-7FD5E6153380}"/>
              </a:ext>
            </a:extLst>
          </p:cNvPr>
          <p:cNvSpPr/>
          <p:nvPr/>
        </p:nvSpPr>
        <p:spPr>
          <a:xfrm>
            <a:off x="6578726" y="4368168"/>
            <a:ext cx="1053125" cy="369332"/>
          </a:xfrm>
          <a:prstGeom prst="roundRect">
            <a:avLst>
              <a:gd name="adj" fmla="val 1111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A6F24-7361-347B-DF00-CD110307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Decoder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3CDF0-9234-850C-B29E-BF17D192D67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Uses the encoder’s hidden state to iteratively generate an output sequence of tokens, one token at a time.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B6475C-EE96-DB5D-D927-63E6605310C0}"/>
              </a:ext>
            </a:extLst>
          </p:cNvPr>
          <p:cNvSpPr/>
          <p:nvPr/>
        </p:nvSpPr>
        <p:spPr>
          <a:xfrm>
            <a:off x="3941419" y="4049251"/>
            <a:ext cx="1205525" cy="1893715"/>
          </a:xfrm>
          <a:prstGeom prst="roundRect">
            <a:avLst>
              <a:gd name="adj" fmla="val 11601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9C7AF0D-E376-74CB-5EE6-ACC515773307}"/>
              </a:ext>
            </a:extLst>
          </p:cNvPr>
          <p:cNvSpPr/>
          <p:nvPr/>
        </p:nvSpPr>
        <p:spPr>
          <a:xfrm>
            <a:off x="6524996" y="2819001"/>
            <a:ext cx="1205526" cy="3073158"/>
          </a:xfrm>
          <a:prstGeom prst="roundRect">
            <a:avLst>
              <a:gd name="adj" fmla="val 15635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Decoder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F2CD67FE-BD36-C2DF-A579-017852B2CAE1}"/>
              </a:ext>
            </a:extLst>
          </p:cNvPr>
          <p:cNvCxnSpPr>
            <a:stCxn id="4" idx="0"/>
          </p:cNvCxnSpPr>
          <p:nvPr/>
        </p:nvCxnSpPr>
        <p:spPr>
          <a:xfrm rot="16200000" flipH="1">
            <a:off x="5275172" y="3318260"/>
            <a:ext cx="503583" cy="1965565"/>
          </a:xfrm>
          <a:prstGeom prst="bentConnector4">
            <a:avLst>
              <a:gd name="adj1" fmla="val -45395"/>
              <a:gd name="adj2" fmla="val 65333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4962FC4-9383-9373-D5AC-9A5E08C3FA8E}"/>
              </a:ext>
            </a:extLst>
          </p:cNvPr>
          <p:cNvSpPr txBox="1"/>
          <p:nvPr/>
        </p:nvSpPr>
        <p:spPr>
          <a:xfrm>
            <a:off x="3822179" y="6165313"/>
            <a:ext cx="1429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5B6743-B0F4-CA3A-D139-77298720280D}"/>
              </a:ext>
            </a:extLst>
          </p:cNvPr>
          <p:cNvSpPr txBox="1"/>
          <p:nvPr/>
        </p:nvSpPr>
        <p:spPr>
          <a:xfrm>
            <a:off x="5953830" y="2239231"/>
            <a:ext cx="230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Token 1,Token 2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23DFE3-876D-586C-A80F-6005A8EF8CE2}"/>
              </a:ext>
            </a:extLst>
          </p:cNvPr>
          <p:cNvCxnSpPr>
            <a:stCxn id="23" idx="0"/>
            <a:endCxn id="4" idx="2"/>
          </p:cNvCxnSpPr>
          <p:nvPr/>
        </p:nvCxnSpPr>
        <p:spPr>
          <a:xfrm flipV="1">
            <a:off x="4536959" y="5942966"/>
            <a:ext cx="7223" cy="2223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D53D041-D15F-632C-2C37-B8F682A8DE50}"/>
              </a:ext>
            </a:extLst>
          </p:cNvPr>
          <p:cNvCxnSpPr>
            <a:cxnSpLocks/>
          </p:cNvCxnSpPr>
          <p:nvPr/>
        </p:nvCxnSpPr>
        <p:spPr>
          <a:xfrm flipV="1">
            <a:off x="7127759" y="5942966"/>
            <a:ext cx="4" cy="159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68F49DF-E8C0-B3AC-CD5B-9E20DDE86FB5}"/>
              </a:ext>
            </a:extLst>
          </p:cNvPr>
          <p:cNvCxnSpPr/>
          <p:nvPr/>
        </p:nvCxnSpPr>
        <p:spPr>
          <a:xfrm flipV="1">
            <a:off x="7127759" y="2603408"/>
            <a:ext cx="1" cy="165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A89E041-0CD0-616A-D724-909EF8B3862F}"/>
              </a:ext>
            </a:extLst>
          </p:cNvPr>
          <p:cNvSpPr txBox="1"/>
          <p:nvPr/>
        </p:nvSpPr>
        <p:spPr>
          <a:xfrm>
            <a:off x="5976300" y="6102597"/>
            <a:ext cx="230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Token 1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5828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06E-3DBF-9DEB-A76F-B1C8996D5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does the Transformer work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BC4DB-2B74-633E-2800-CDD2C4B0BD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8201" y="1215111"/>
            <a:ext cx="10231346" cy="535572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input text is tokenized and converted to </a:t>
            </a:r>
            <a:r>
              <a:rPr lang="en-US" sz="1800" i="1" dirty="0">
                <a:solidFill>
                  <a:schemeClr val="accent5">
                    <a:lumMod val="75000"/>
                  </a:schemeClr>
                </a:solidFill>
              </a:rPr>
              <a:t>token embeddings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Add </a:t>
            </a:r>
            <a:r>
              <a:rPr lang="en-US" sz="1800" i="1" dirty="0">
                <a:solidFill>
                  <a:schemeClr val="accent5">
                    <a:lumMod val="75000"/>
                  </a:schemeClr>
                </a:solidFill>
              </a:rPr>
              <a:t>positional embeddings </a:t>
            </a:r>
            <a:r>
              <a:rPr lang="en-US" sz="1800" dirty="0"/>
              <a:t>that contain positional information for each token.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positional embeddings are passed to </a:t>
            </a:r>
            <a:r>
              <a:rPr lang="en-US" sz="1800" i="1" dirty="0">
                <a:solidFill>
                  <a:schemeClr val="bg2">
                    <a:lumMod val="50000"/>
                  </a:schemeClr>
                </a:solidFill>
              </a:rPr>
              <a:t>encoding stack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output of encoding stack feed into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decoder stack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E2B4BA3-5C36-D073-1590-22F8237B42CB}"/>
              </a:ext>
            </a:extLst>
          </p:cNvPr>
          <p:cNvSpPr/>
          <p:nvPr/>
        </p:nvSpPr>
        <p:spPr>
          <a:xfrm>
            <a:off x="1096740" y="2924755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D7A6C78-D4A1-61BF-8159-B732A188142E}"/>
              </a:ext>
            </a:extLst>
          </p:cNvPr>
          <p:cNvSpPr/>
          <p:nvPr/>
        </p:nvSpPr>
        <p:spPr>
          <a:xfrm>
            <a:off x="1177460" y="3240478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5E9F9B4-6F9A-8519-90AD-FFF4ACA74115}"/>
              </a:ext>
            </a:extLst>
          </p:cNvPr>
          <p:cNvSpPr/>
          <p:nvPr/>
        </p:nvSpPr>
        <p:spPr>
          <a:xfrm>
            <a:off x="1247672" y="358935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B7728B7-7696-DFA0-7E66-91E281AE0653}"/>
              </a:ext>
            </a:extLst>
          </p:cNvPr>
          <p:cNvSpPr txBox="1"/>
          <p:nvPr/>
        </p:nvSpPr>
        <p:spPr>
          <a:xfrm>
            <a:off x="-183667" y="3103578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Transformers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401BFCA-9A67-D063-CBBA-4D5EE1002C93}"/>
              </a:ext>
            </a:extLst>
          </p:cNvPr>
          <p:cNvSpPr txBox="1"/>
          <p:nvPr/>
        </p:nvSpPr>
        <p:spPr>
          <a:xfrm>
            <a:off x="-201456" y="3569056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are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94D15D5-78D3-7E5F-C876-F28654826C41}"/>
              </a:ext>
            </a:extLst>
          </p:cNvPr>
          <p:cNvSpPr txBox="1"/>
          <p:nvPr/>
        </p:nvSpPr>
        <p:spPr>
          <a:xfrm>
            <a:off x="-217805" y="4024685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great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DE9A10F-21FF-F442-3987-194B28BA11D0}"/>
              </a:ext>
            </a:extLst>
          </p:cNvPr>
          <p:cNvSpPr/>
          <p:nvPr/>
        </p:nvSpPr>
        <p:spPr>
          <a:xfrm>
            <a:off x="2254625" y="292662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23D2ED-A3E8-F5AC-7CBF-EF4C930A3658}"/>
              </a:ext>
            </a:extLst>
          </p:cNvPr>
          <p:cNvSpPr/>
          <p:nvPr/>
        </p:nvSpPr>
        <p:spPr>
          <a:xfrm>
            <a:off x="2335345" y="3242350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6C3AADED-58C0-D50F-E9F9-384818B04DAE}"/>
              </a:ext>
            </a:extLst>
          </p:cNvPr>
          <p:cNvSpPr/>
          <p:nvPr/>
        </p:nvSpPr>
        <p:spPr>
          <a:xfrm>
            <a:off x="2405557" y="3591229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F5B16E4-05CF-13C4-708B-CD1B563997F5}"/>
              </a:ext>
            </a:extLst>
          </p:cNvPr>
          <p:cNvSpPr txBox="1"/>
          <p:nvPr/>
        </p:nvSpPr>
        <p:spPr>
          <a:xfrm>
            <a:off x="1494093" y="478570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Positional Encoding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F2CEBA-0A0B-37C8-41C6-5CA4CCE2B36B}"/>
              </a:ext>
            </a:extLst>
          </p:cNvPr>
          <p:cNvSpPr txBox="1"/>
          <p:nvPr/>
        </p:nvSpPr>
        <p:spPr>
          <a:xfrm>
            <a:off x="1623748" y="3735211"/>
            <a:ext cx="437359" cy="60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50" name="Cube 49">
            <a:extLst>
              <a:ext uri="{FF2B5EF4-FFF2-40B4-BE49-F238E27FC236}">
                <a16:creationId xmlns:a16="http://schemas.microsoft.com/office/drawing/2014/main" id="{8678504D-5089-4B53-57F1-C2D7A99FD760}"/>
              </a:ext>
            </a:extLst>
          </p:cNvPr>
          <p:cNvSpPr/>
          <p:nvPr/>
        </p:nvSpPr>
        <p:spPr>
          <a:xfrm>
            <a:off x="3308655" y="3415864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ube 50">
            <a:extLst>
              <a:ext uri="{FF2B5EF4-FFF2-40B4-BE49-F238E27FC236}">
                <a16:creationId xmlns:a16="http://schemas.microsoft.com/office/drawing/2014/main" id="{E4538594-946F-C3C1-AFE6-E2F0DE4FC579}"/>
              </a:ext>
            </a:extLst>
          </p:cNvPr>
          <p:cNvSpPr/>
          <p:nvPr/>
        </p:nvSpPr>
        <p:spPr>
          <a:xfrm>
            <a:off x="4310416" y="3434505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304894A-961E-EBF6-B0FF-5E880B827C69}"/>
              </a:ext>
            </a:extLst>
          </p:cNvPr>
          <p:cNvSpPr txBox="1"/>
          <p:nvPr/>
        </p:nvSpPr>
        <p:spPr>
          <a:xfrm>
            <a:off x="3265779" y="3786108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61B3B0E-256D-CFA8-766F-EA148D985123}"/>
              </a:ext>
            </a:extLst>
          </p:cNvPr>
          <p:cNvSpPr txBox="1"/>
          <p:nvPr/>
        </p:nvSpPr>
        <p:spPr>
          <a:xfrm>
            <a:off x="2927798" y="4809009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Encoding stack 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3102678-9D32-D932-9853-1C0C9F369A7D}"/>
              </a:ext>
            </a:extLst>
          </p:cNvPr>
          <p:cNvCxnSpPr>
            <a:cxnSpLocks/>
          </p:cNvCxnSpPr>
          <p:nvPr/>
        </p:nvCxnSpPr>
        <p:spPr>
          <a:xfrm>
            <a:off x="2770313" y="4078495"/>
            <a:ext cx="38110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ube 54">
            <a:extLst>
              <a:ext uri="{FF2B5EF4-FFF2-40B4-BE49-F238E27FC236}">
                <a16:creationId xmlns:a16="http://schemas.microsoft.com/office/drawing/2014/main" id="{93476F93-3AFE-749B-6AC4-DC78C56C9E4B}"/>
              </a:ext>
            </a:extLst>
          </p:cNvPr>
          <p:cNvSpPr/>
          <p:nvPr/>
        </p:nvSpPr>
        <p:spPr>
          <a:xfrm>
            <a:off x="5925875" y="5125232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Cube 55">
            <a:extLst>
              <a:ext uri="{FF2B5EF4-FFF2-40B4-BE49-F238E27FC236}">
                <a16:creationId xmlns:a16="http://schemas.microsoft.com/office/drawing/2014/main" id="{9E564FC2-8C44-E408-A974-584E2E04418D}"/>
              </a:ext>
            </a:extLst>
          </p:cNvPr>
          <p:cNvSpPr/>
          <p:nvPr/>
        </p:nvSpPr>
        <p:spPr>
          <a:xfrm>
            <a:off x="7031396" y="5091661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FF048EA-3FB3-68CF-C4EE-5D018311B891}"/>
              </a:ext>
            </a:extLst>
          </p:cNvPr>
          <p:cNvSpPr txBox="1"/>
          <p:nvPr/>
        </p:nvSpPr>
        <p:spPr>
          <a:xfrm>
            <a:off x="5978723" y="5479049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46DF4C9-C6E3-CAB5-6CC5-20577589C935}"/>
              </a:ext>
            </a:extLst>
          </p:cNvPr>
          <p:cNvSpPr txBox="1"/>
          <p:nvPr/>
        </p:nvSpPr>
        <p:spPr>
          <a:xfrm>
            <a:off x="5566382" y="648688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Decoder stack 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0F592FC-C679-EEAD-632A-FD567728545B}"/>
              </a:ext>
            </a:extLst>
          </p:cNvPr>
          <p:cNvSpPr/>
          <p:nvPr/>
        </p:nvSpPr>
        <p:spPr>
          <a:xfrm>
            <a:off x="5315613" y="3015525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CCEF1A18-BA6F-5D3E-B7C6-6D8D765A01DA}"/>
              </a:ext>
            </a:extLst>
          </p:cNvPr>
          <p:cNvSpPr/>
          <p:nvPr/>
        </p:nvSpPr>
        <p:spPr>
          <a:xfrm>
            <a:off x="5396333" y="3331248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87CF5C0-0DA2-0C5F-0C47-8E99AD188477}"/>
              </a:ext>
            </a:extLst>
          </p:cNvPr>
          <p:cNvSpPr/>
          <p:nvPr/>
        </p:nvSpPr>
        <p:spPr>
          <a:xfrm>
            <a:off x="5466545" y="368012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0E86A8E-BDC2-5E18-2255-610120F406ED}"/>
              </a:ext>
            </a:extLst>
          </p:cNvPr>
          <p:cNvSpPr txBox="1"/>
          <p:nvPr/>
        </p:nvSpPr>
        <p:spPr>
          <a:xfrm>
            <a:off x="4477174" y="490782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EF86D7C-E008-AA9D-5C6D-FBCEF8514276}"/>
              </a:ext>
            </a:extLst>
          </p:cNvPr>
          <p:cNvCxnSpPr>
            <a:cxnSpLocks/>
          </p:cNvCxnSpPr>
          <p:nvPr/>
        </p:nvCxnSpPr>
        <p:spPr>
          <a:xfrm>
            <a:off x="4962832" y="4024685"/>
            <a:ext cx="281466" cy="63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5AF86732-7587-A2B0-E86F-ADDC8EF6C3CF}"/>
              </a:ext>
            </a:extLst>
          </p:cNvPr>
          <p:cNvSpPr/>
          <p:nvPr/>
        </p:nvSpPr>
        <p:spPr>
          <a:xfrm>
            <a:off x="6249057" y="3723351"/>
            <a:ext cx="845984" cy="379232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K,V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0127DE5-B3BA-16B5-E237-50EBCD303DB9}"/>
              </a:ext>
            </a:extLst>
          </p:cNvPr>
          <p:cNvCxnSpPr>
            <a:cxnSpLocks/>
          </p:cNvCxnSpPr>
          <p:nvPr/>
        </p:nvCxnSpPr>
        <p:spPr>
          <a:xfrm>
            <a:off x="5822134" y="3912967"/>
            <a:ext cx="3131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06A3C78-734F-D671-2A1F-60E096C3E514}"/>
              </a:ext>
            </a:extLst>
          </p:cNvPr>
          <p:cNvCxnSpPr>
            <a:cxnSpLocks/>
          </p:cNvCxnSpPr>
          <p:nvPr/>
        </p:nvCxnSpPr>
        <p:spPr>
          <a:xfrm>
            <a:off x="6767136" y="4233972"/>
            <a:ext cx="0" cy="4800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325B7BD-6470-3FCB-0C78-039BDCD6D74C}"/>
              </a:ext>
            </a:extLst>
          </p:cNvPr>
          <p:cNvSpPr/>
          <p:nvPr/>
        </p:nvSpPr>
        <p:spPr>
          <a:xfrm>
            <a:off x="7966581" y="4688723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3CA17D5-864B-EC4F-6D4C-C9B2BF94B9D3}"/>
              </a:ext>
            </a:extLst>
          </p:cNvPr>
          <p:cNvSpPr txBox="1"/>
          <p:nvPr/>
        </p:nvSpPr>
        <p:spPr>
          <a:xfrm>
            <a:off x="7073589" y="6486292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BEC5B6A-8FF6-31FA-A393-F08C6B71BB59}"/>
              </a:ext>
            </a:extLst>
          </p:cNvPr>
          <p:cNvCxnSpPr>
            <a:cxnSpLocks/>
          </p:cNvCxnSpPr>
          <p:nvPr/>
        </p:nvCxnSpPr>
        <p:spPr>
          <a:xfrm>
            <a:off x="7531341" y="5778605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D351E0C5-801C-52A3-9353-F3AB81AC1C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1" t="67131" r="20541" b="16971"/>
          <a:stretch/>
        </p:blipFill>
        <p:spPr>
          <a:xfrm>
            <a:off x="8710746" y="5142959"/>
            <a:ext cx="934113" cy="1138807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D703EBA4-E398-8608-33F0-B8BDA6A0B35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83" t="69789" r="11471" b="18885"/>
          <a:stretch/>
        </p:blipFill>
        <p:spPr>
          <a:xfrm>
            <a:off x="10046060" y="5268883"/>
            <a:ext cx="997258" cy="9916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D424422-DA7C-7DD1-7A2F-DF4091D893DB}"/>
              </a:ext>
            </a:extLst>
          </p:cNvPr>
          <p:cNvCxnSpPr>
            <a:cxnSpLocks/>
          </p:cNvCxnSpPr>
          <p:nvPr/>
        </p:nvCxnSpPr>
        <p:spPr>
          <a:xfrm>
            <a:off x="8454189" y="5771436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675ED26-8A88-2BD8-7B39-E0608DF29D09}"/>
              </a:ext>
            </a:extLst>
          </p:cNvPr>
          <p:cNvCxnSpPr>
            <a:cxnSpLocks/>
          </p:cNvCxnSpPr>
          <p:nvPr/>
        </p:nvCxnSpPr>
        <p:spPr>
          <a:xfrm>
            <a:off x="9631607" y="5693780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0F109C9-6C40-ECC1-618E-1B178F810377}"/>
              </a:ext>
            </a:extLst>
          </p:cNvPr>
          <p:cNvCxnSpPr>
            <a:cxnSpLocks/>
          </p:cNvCxnSpPr>
          <p:nvPr/>
        </p:nvCxnSpPr>
        <p:spPr>
          <a:xfrm>
            <a:off x="10967218" y="5726687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B9F4A039-B903-8B52-03E8-24DE7B2D02BF}"/>
              </a:ext>
            </a:extLst>
          </p:cNvPr>
          <p:cNvSpPr txBox="1"/>
          <p:nvPr/>
        </p:nvSpPr>
        <p:spPr>
          <a:xfrm>
            <a:off x="11284277" y="5539891"/>
            <a:ext cx="956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transformer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417CF99-F90F-E29F-44F3-6E0C05DF8736}"/>
              </a:ext>
            </a:extLst>
          </p:cNvPr>
          <p:cNvSpPr txBox="1"/>
          <p:nvPr/>
        </p:nvSpPr>
        <p:spPr>
          <a:xfrm>
            <a:off x="8545795" y="6293309"/>
            <a:ext cx="1341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Classification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head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E8F14BD-889C-10CC-6CD4-A0B7B81E7B23}"/>
              </a:ext>
            </a:extLst>
          </p:cNvPr>
          <p:cNvSpPr txBox="1"/>
          <p:nvPr/>
        </p:nvSpPr>
        <p:spPr>
          <a:xfrm>
            <a:off x="9416134" y="638675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Prediction</a:t>
            </a:r>
          </a:p>
        </p:txBody>
      </p:sp>
      <p:sp>
        <p:nvSpPr>
          <p:cNvPr id="90" name="TextBox 2">
            <a:extLst>
              <a:ext uri="{FF2B5EF4-FFF2-40B4-BE49-F238E27FC236}">
                <a16:creationId xmlns:a16="http://schemas.microsoft.com/office/drawing/2014/main" id="{F2C46DED-43FD-0E92-BF94-7E18CAB52C3A}"/>
              </a:ext>
            </a:extLst>
          </p:cNvPr>
          <p:cNvSpPr txBox="1"/>
          <p:nvPr/>
        </p:nvSpPr>
        <p:spPr>
          <a:xfrm>
            <a:off x="13269" y="6233694"/>
            <a:ext cx="1659948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Figure adapted from Tunstall, von Werra, &amp; Wolf, 2022, p. 58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B087BBA-9A71-3364-B6BC-2C2F3CC5E100}"/>
              </a:ext>
            </a:extLst>
          </p:cNvPr>
          <p:cNvSpPr txBox="1"/>
          <p:nvPr/>
        </p:nvSpPr>
        <p:spPr>
          <a:xfrm>
            <a:off x="539939" y="4791472"/>
            <a:ext cx="1411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Embeddings</a:t>
            </a: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601DFE9C-F750-A0CB-4913-C9A068944C10}"/>
              </a:ext>
            </a:extLst>
          </p:cNvPr>
          <p:cNvSpPr/>
          <p:nvPr/>
        </p:nvSpPr>
        <p:spPr>
          <a:xfrm>
            <a:off x="8019294" y="4989926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30B4F6E4-1F6C-9EC5-41B4-290606356404}"/>
              </a:ext>
            </a:extLst>
          </p:cNvPr>
          <p:cNvSpPr/>
          <p:nvPr/>
        </p:nvSpPr>
        <p:spPr>
          <a:xfrm>
            <a:off x="8080418" y="5339071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49183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/>
      <p:bldP spid="43" grpId="0"/>
      <p:bldP spid="44" grpId="0"/>
      <p:bldP spid="45" grpId="0" animBg="1"/>
      <p:bldP spid="46" grpId="0" animBg="1"/>
      <p:bldP spid="47" grpId="0" animBg="1"/>
      <p:bldP spid="48" grpId="0"/>
      <p:bldP spid="49" grpId="0"/>
      <p:bldP spid="50" grpId="0" animBg="1"/>
      <p:bldP spid="51" grpId="0" animBg="1"/>
      <p:bldP spid="52" grpId="0"/>
      <p:bldP spid="53" grpId="0"/>
      <p:bldP spid="55" grpId="0" animBg="1"/>
      <p:bldP spid="56" grpId="0" animBg="1"/>
      <p:bldP spid="57" grpId="0"/>
      <p:bldP spid="58" grpId="0"/>
      <p:bldP spid="59" grpId="0" animBg="1"/>
      <p:bldP spid="60" grpId="0" animBg="1"/>
      <p:bldP spid="61" grpId="0" animBg="1"/>
      <p:bldP spid="62" grpId="0"/>
      <p:bldP spid="64" grpId="0" animBg="1"/>
      <p:bldP spid="67" grpId="0" animBg="1"/>
      <p:bldP spid="70" grpId="0"/>
      <p:bldP spid="87" grpId="0"/>
      <p:bldP spid="88" grpId="0"/>
      <p:bldP spid="89" grpId="0"/>
      <p:bldP spid="91" grpId="0"/>
      <p:bldP spid="95" grpId="0" animBg="1"/>
      <p:bldP spid="9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06E-3DBF-9DEB-A76F-B1C8996D5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does the Transformer work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BC4DB-2B74-633E-2800-CDD2C4B0BD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9686" y="1213100"/>
            <a:ext cx="10231346" cy="535572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input text is tokenized and converted to </a:t>
            </a:r>
            <a:r>
              <a:rPr lang="en-US" sz="1800" i="1" dirty="0">
                <a:solidFill>
                  <a:schemeClr val="accent5">
                    <a:lumMod val="75000"/>
                  </a:schemeClr>
                </a:solidFill>
              </a:rPr>
              <a:t>token embeddings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Add </a:t>
            </a:r>
            <a:r>
              <a:rPr lang="en-US" sz="1800" i="1" dirty="0">
                <a:solidFill>
                  <a:schemeClr val="accent5">
                    <a:lumMod val="75000"/>
                  </a:schemeClr>
                </a:solidFill>
              </a:rPr>
              <a:t>positional embeddings </a:t>
            </a:r>
            <a:r>
              <a:rPr lang="en-US" sz="1800" dirty="0"/>
              <a:t>that contain positional information for each token.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positional embeddings are passed to </a:t>
            </a:r>
            <a:r>
              <a:rPr lang="en-US" sz="1800" i="1" dirty="0">
                <a:solidFill>
                  <a:schemeClr val="bg2">
                    <a:lumMod val="50000"/>
                  </a:schemeClr>
                </a:solidFill>
              </a:rPr>
              <a:t>encoding stack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output of encoding stack feed into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decoder stack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8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800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E2B4BA3-5C36-D073-1590-22F8237B42CB}"/>
              </a:ext>
            </a:extLst>
          </p:cNvPr>
          <p:cNvSpPr/>
          <p:nvPr/>
        </p:nvSpPr>
        <p:spPr>
          <a:xfrm>
            <a:off x="1096740" y="2924755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D7A6C78-D4A1-61BF-8159-B732A188142E}"/>
              </a:ext>
            </a:extLst>
          </p:cNvPr>
          <p:cNvSpPr/>
          <p:nvPr/>
        </p:nvSpPr>
        <p:spPr>
          <a:xfrm>
            <a:off x="1177460" y="3240478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5E9F9B4-6F9A-8519-90AD-FFF4ACA74115}"/>
              </a:ext>
            </a:extLst>
          </p:cNvPr>
          <p:cNvSpPr/>
          <p:nvPr/>
        </p:nvSpPr>
        <p:spPr>
          <a:xfrm>
            <a:off x="1247672" y="358935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B7728B7-7696-DFA0-7E66-91E281AE0653}"/>
              </a:ext>
            </a:extLst>
          </p:cNvPr>
          <p:cNvSpPr txBox="1"/>
          <p:nvPr/>
        </p:nvSpPr>
        <p:spPr>
          <a:xfrm>
            <a:off x="-183667" y="3103578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Transformers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401BFCA-9A67-D063-CBBA-4D5EE1002C93}"/>
              </a:ext>
            </a:extLst>
          </p:cNvPr>
          <p:cNvSpPr txBox="1"/>
          <p:nvPr/>
        </p:nvSpPr>
        <p:spPr>
          <a:xfrm>
            <a:off x="-201456" y="3569056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are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94D15D5-78D3-7E5F-C876-F28654826C41}"/>
              </a:ext>
            </a:extLst>
          </p:cNvPr>
          <p:cNvSpPr txBox="1"/>
          <p:nvPr/>
        </p:nvSpPr>
        <p:spPr>
          <a:xfrm>
            <a:off x="-217805" y="4024685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great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DE9A10F-21FF-F442-3987-194B28BA11D0}"/>
              </a:ext>
            </a:extLst>
          </p:cNvPr>
          <p:cNvSpPr/>
          <p:nvPr/>
        </p:nvSpPr>
        <p:spPr>
          <a:xfrm>
            <a:off x="2254625" y="292662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23D2ED-A3E8-F5AC-7CBF-EF4C930A3658}"/>
              </a:ext>
            </a:extLst>
          </p:cNvPr>
          <p:cNvSpPr/>
          <p:nvPr/>
        </p:nvSpPr>
        <p:spPr>
          <a:xfrm>
            <a:off x="2335345" y="3242350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6C3AADED-58C0-D50F-E9F9-384818B04DAE}"/>
              </a:ext>
            </a:extLst>
          </p:cNvPr>
          <p:cNvSpPr/>
          <p:nvPr/>
        </p:nvSpPr>
        <p:spPr>
          <a:xfrm>
            <a:off x="2405557" y="3591229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F5B16E4-05CF-13C4-708B-CD1B563997F5}"/>
              </a:ext>
            </a:extLst>
          </p:cNvPr>
          <p:cNvSpPr txBox="1"/>
          <p:nvPr/>
        </p:nvSpPr>
        <p:spPr>
          <a:xfrm>
            <a:off x="1494093" y="478570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Positional Encoding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F2CEBA-0A0B-37C8-41C6-5CA4CCE2B36B}"/>
              </a:ext>
            </a:extLst>
          </p:cNvPr>
          <p:cNvSpPr txBox="1"/>
          <p:nvPr/>
        </p:nvSpPr>
        <p:spPr>
          <a:xfrm>
            <a:off x="1623748" y="3735211"/>
            <a:ext cx="437359" cy="60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50" name="Cube 49">
            <a:extLst>
              <a:ext uri="{FF2B5EF4-FFF2-40B4-BE49-F238E27FC236}">
                <a16:creationId xmlns:a16="http://schemas.microsoft.com/office/drawing/2014/main" id="{8678504D-5089-4B53-57F1-C2D7A99FD760}"/>
              </a:ext>
            </a:extLst>
          </p:cNvPr>
          <p:cNvSpPr/>
          <p:nvPr/>
        </p:nvSpPr>
        <p:spPr>
          <a:xfrm>
            <a:off x="3308655" y="3415864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ube 50">
            <a:extLst>
              <a:ext uri="{FF2B5EF4-FFF2-40B4-BE49-F238E27FC236}">
                <a16:creationId xmlns:a16="http://schemas.microsoft.com/office/drawing/2014/main" id="{E4538594-946F-C3C1-AFE6-E2F0DE4FC579}"/>
              </a:ext>
            </a:extLst>
          </p:cNvPr>
          <p:cNvSpPr/>
          <p:nvPr/>
        </p:nvSpPr>
        <p:spPr>
          <a:xfrm>
            <a:off x="4310416" y="3434505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304894A-961E-EBF6-B0FF-5E880B827C69}"/>
              </a:ext>
            </a:extLst>
          </p:cNvPr>
          <p:cNvSpPr txBox="1"/>
          <p:nvPr/>
        </p:nvSpPr>
        <p:spPr>
          <a:xfrm>
            <a:off x="3265779" y="3786108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61B3B0E-256D-CFA8-766F-EA148D985123}"/>
              </a:ext>
            </a:extLst>
          </p:cNvPr>
          <p:cNvSpPr txBox="1"/>
          <p:nvPr/>
        </p:nvSpPr>
        <p:spPr>
          <a:xfrm>
            <a:off x="2927798" y="4809009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Encoding stack 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3102678-9D32-D932-9853-1C0C9F369A7D}"/>
              </a:ext>
            </a:extLst>
          </p:cNvPr>
          <p:cNvCxnSpPr>
            <a:cxnSpLocks/>
          </p:cNvCxnSpPr>
          <p:nvPr/>
        </p:nvCxnSpPr>
        <p:spPr>
          <a:xfrm>
            <a:off x="2770313" y="4078495"/>
            <a:ext cx="38110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ube 54">
            <a:extLst>
              <a:ext uri="{FF2B5EF4-FFF2-40B4-BE49-F238E27FC236}">
                <a16:creationId xmlns:a16="http://schemas.microsoft.com/office/drawing/2014/main" id="{93476F93-3AFE-749B-6AC4-DC78C56C9E4B}"/>
              </a:ext>
            </a:extLst>
          </p:cNvPr>
          <p:cNvSpPr/>
          <p:nvPr/>
        </p:nvSpPr>
        <p:spPr>
          <a:xfrm>
            <a:off x="5925875" y="5125232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Cube 55">
            <a:extLst>
              <a:ext uri="{FF2B5EF4-FFF2-40B4-BE49-F238E27FC236}">
                <a16:creationId xmlns:a16="http://schemas.microsoft.com/office/drawing/2014/main" id="{9E564FC2-8C44-E408-A974-584E2E04418D}"/>
              </a:ext>
            </a:extLst>
          </p:cNvPr>
          <p:cNvSpPr/>
          <p:nvPr/>
        </p:nvSpPr>
        <p:spPr>
          <a:xfrm>
            <a:off x="7031396" y="5091661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FF048EA-3FB3-68CF-C4EE-5D018311B891}"/>
              </a:ext>
            </a:extLst>
          </p:cNvPr>
          <p:cNvSpPr txBox="1"/>
          <p:nvPr/>
        </p:nvSpPr>
        <p:spPr>
          <a:xfrm>
            <a:off x="5978723" y="5479049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46DF4C9-C6E3-CAB5-6CC5-20577589C935}"/>
              </a:ext>
            </a:extLst>
          </p:cNvPr>
          <p:cNvSpPr txBox="1"/>
          <p:nvPr/>
        </p:nvSpPr>
        <p:spPr>
          <a:xfrm>
            <a:off x="5566382" y="648688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Decoder stack 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0F592FC-C679-EEAD-632A-FD567728545B}"/>
              </a:ext>
            </a:extLst>
          </p:cNvPr>
          <p:cNvSpPr/>
          <p:nvPr/>
        </p:nvSpPr>
        <p:spPr>
          <a:xfrm>
            <a:off x="5315613" y="3015525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CCEF1A18-BA6F-5D3E-B7C6-6D8D765A01DA}"/>
              </a:ext>
            </a:extLst>
          </p:cNvPr>
          <p:cNvSpPr/>
          <p:nvPr/>
        </p:nvSpPr>
        <p:spPr>
          <a:xfrm>
            <a:off x="5396333" y="3331248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87CF5C0-0DA2-0C5F-0C47-8E99AD188477}"/>
              </a:ext>
            </a:extLst>
          </p:cNvPr>
          <p:cNvSpPr/>
          <p:nvPr/>
        </p:nvSpPr>
        <p:spPr>
          <a:xfrm>
            <a:off x="5466545" y="368012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0E86A8E-BDC2-5E18-2255-610120F406ED}"/>
              </a:ext>
            </a:extLst>
          </p:cNvPr>
          <p:cNvSpPr txBox="1"/>
          <p:nvPr/>
        </p:nvSpPr>
        <p:spPr>
          <a:xfrm>
            <a:off x="4477174" y="490782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EF86D7C-E008-AA9D-5C6D-FBCEF8514276}"/>
              </a:ext>
            </a:extLst>
          </p:cNvPr>
          <p:cNvCxnSpPr>
            <a:cxnSpLocks/>
          </p:cNvCxnSpPr>
          <p:nvPr/>
        </p:nvCxnSpPr>
        <p:spPr>
          <a:xfrm>
            <a:off x="4962832" y="4024685"/>
            <a:ext cx="281466" cy="63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5AF86732-7587-A2B0-E86F-ADDC8EF6C3CF}"/>
              </a:ext>
            </a:extLst>
          </p:cNvPr>
          <p:cNvSpPr/>
          <p:nvPr/>
        </p:nvSpPr>
        <p:spPr>
          <a:xfrm>
            <a:off x="6249057" y="3723351"/>
            <a:ext cx="845984" cy="379232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K,V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0127DE5-B3BA-16B5-E237-50EBCD303DB9}"/>
              </a:ext>
            </a:extLst>
          </p:cNvPr>
          <p:cNvCxnSpPr>
            <a:cxnSpLocks/>
          </p:cNvCxnSpPr>
          <p:nvPr/>
        </p:nvCxnSpPr>
        <p:spPr>
          <a:xfrm>
            <a:off x="5822134" y="3912967"/>
            <a:ext cx="3131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06A3C78-734F-D671-2A1F-60E096C3E514}"/>
              </a:ext>
            </a:extLst>
          </p:cNvPr>
          <p:cNvCxnSpPr>
            <a:cxnSpLocks/>
          </p:cNvCxnSpPr>
          <p:nvPr/>
        </p:nvCxnSpPr>
        <p:spPr>
          <a:xfrm>
            <a:off x="6767136" y="4233972"/>
            <a:ext cx="0" cy="4800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325B7BD-6470-3FCB-0C78-039BDCD6D74C}"/>
              </a:ext>
            </a:extLst>
          </p:cNvPr>
          <p:cNvSpPr/>
          <p:nvPr/>
        </p:nvSpPr>
        <p:spPr>
          <a:xfrm>
            <a:off x="7966581" y="4688723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3CA17D5-864B-EC4F-6D4C-C9B2BF94B9D3}"/>
              </a:ext>
            </a:extLst>
          </p:cNvPr>
          <p:cNvSpPr txBox="1"/>
          <p:nvPr/>
        </p:nvSpPr>
        <p:spPr>
          <a:xfrm>
            <a:off x="7073589" y="6486292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BEC5B6A-8FF6-31FA-A393-F08C6B71BB59}"/>
              </a:ext>
            </a:extLst>
          </p:cNvPr>
          <p:cNvCxnSpPr>
            <a:cxnSpLocks/>
          </p:cNvCxnSpPr>
          <p:nvPr/>
        </p:nvCxnSpPr>
        <p:spPr>
          <a:xfrm>
            <a:off x="7531341" y="5778605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D351E0C5-801C-52A3-9353-F3AB81AC1C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1" t="67131" r="20541" b="16971"/>
          <a:stretch/>
        </p:blipFill>
        <p:spPr>
          <a:xfrm>
            <a:off x="8710746" y="5142959"/>
            <a:ext cx="934113" cy="1138807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D703EBA4-E398-8608-33F0-B8BDA6A0B35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83" t="69789" r="11471" b="18885"/>
          <a:stretch/>
        </p:blipFill>
        <p:spPr>
          <a:xfrm>
            <a:off x="10046060" y="5268883"/>
            <a:ext cx="997258" cy="9916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D424422-DA7C-7DD1-7A2F-DF4091D893DB}"/>
              </a:ext>
            </a:extLst>
          </p:cNvPr>
          <p:cNvCxnSpPr>
            <a:cxnSpLocks/>
          </p:cNvCxnSpPr>
          <p:nvPr/>
        </p:nvCxnSpPr>
        <p:spPr>
          <a:xfrm>
            <a:off x="8454189" y="5771436"/>
            <a:ext cx="308812" cy="0"/>
          </a:xfrm>
          <a:prstGeom prst="straightConnector1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675ED26-8A88-2BD8-7B39-E0608DF29D09}"/>
              </a:ext>
            </a:extLst>
          </p:cNvPr>
          <p:cNvCxnSpPr>
            <a:cxnSpLocks/>
          </p:cNvCxnSpPr>
          <p:nvPr/>
        </p:nvCxnSpPr>
        <p:spPr>
          <a:xfrm>
            <a:off x="9631607" y="5693780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0F109C9-6C40-ECC1-618E-1B178F810377}"/>
              </a:ext>
            </a:extLst>
          </p:cNvPr>
          <p:cNvCxnSpPr>
            <a:cxnSpLocks/>
          </p:cNvCxnSpPr>
          <p:nvPr/>
        </p:nvCxnSpPr>
        <p:spPr>
          <a:xfrm>
            <a:off x="10967218" y="5726687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FB7A6D00-6ABE-873D-0342-17E84728E2E0}"/>
              </a:ext>
            </a:extLst>
          </p:cNvPr>
          <p:cNvSpPr/>
          <p:nvPr/>
        </p:nvSpPr>
        <p:spPr>
          <a:xfrm>
            <a:off x="4803806" y="4998868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69419AB7-E4CE-206D-BF6D-27A8EB8618DC}"/>
              </a:ext>
            </a:extLst>
          </p:cNvPr>
          <p:cNvSpPr/>
          <p:nvPr/>
        </p:nvSpPr>
        <p:spPr>
          <a:xfrm>
            <a:off x="4884526" y="5314591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A4739B87-03BB-041F-969B-D5E87807893F}"/>
              </a:ext>
            </a:extLst>
          </p:cNvPr>
          <p:cNvSpPr/>
          <p:nvPr/>
        </p:nvSpPr>
        <p:spPr>
          <a:xfrm>
            <a:off x="3354402" y="5009409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7E7C54CC-376A-88FA-2D13-EC251D8BAB9D}"/>
              </a:ext>
            </a:extLst>
          </p:cNvPr>
          <p:cNvSpPr/>
          <p:nvPr/>
        </p:nvSpPr>
        <p:spPr>
          <a:xfrm>
            <a:off x="3435122" y="5325132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D2067CE-4878-13FE-47E9-D0D918736738}"/>
              </a:ext>
            </a:extLst>
          </p:cNvPr>
          <p:cNvSpPr txBox="1"/>
          <p:nvPr/>
        </p:nvSpPr>
        <p:spPr>
          <a:xfrm>
            <a:off x="2378406" y="6509095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Embeddings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2820C9F-100F-8749-C973-B0CBA7894CCA}"/>
              </a:ext>
            </a:extLst>
          </p:cNvPr>
          <p:cNvSpPr txBox="1"/>
          <p:nvPr/>
        </p:nvSpPr>
        <p:spPr>
          <a:xfrm>
            <a:off x="3890876" y="6508340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Positional Encoding 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CAF16AC-4266-4205-762A-35F4347DB1FD}"/>
              </a:ext>
            </a:extLst>
          </p:cNvPr>
          <p:cNvSpPr txBox="1"/>
          <p:nvPr/>
        </p:nvSpPr>
        <p:spPr>
          <a:xfrm>
            <a:off x="3884347" y="5531001"/>
            <a:ext cx="437359" cy="60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B10388B-E432-82F2-67F4-F6ECB4405F13}"/>
              </a:ext>
            </a:extLst>
          </p:cNvPr>
          <p:cNvCxnSpPr/>
          <p:nvPr/>
        </p:nvCxnSpPr>
        <p:spPr>
          <a:xfrm>
            <a:off x="5245298" y="5816062"/>
            <a:ext cx="47764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371E7939-8F63-58AF-8215-20AE11C82264}"/>
              </a:ext>
            </a:extLst>
          </p:cNvPr>
          <p:cNvSpPr txBox="1"/>
          <p:nvPr/>
        </p:nvSpPr>
        <p:spPr>
          <a:xfrm>
            <a:off x="1721859" y="5316034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Transformers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9F4A039-B903-8B52-03E8-24DE7B2D02BF}"/>
              </a:ext>
            </a:extLst>
          </p:cNvPr>
          <p:cNvSpPr txBox="1"/>
          <p:nvPr/>
        </p:nvSpPr>
        <p:spPr>
          <a:xfrm>
            <a:off x="11284277" y="5539891"/>
            <a:ext cx="95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est</a:t>
            </a:r>
            <a:endParaRPr lang="en-US" sz="14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417CF99-F90F-E29F-44F3-6E0C05DF8736}"/>
              </a:ext>
            </a:extLst>
          </p:cNvPr>
          <p:cNvSpPr txBox="1"/>
          <p:nvPr/>
        </p:nvSpPr>
        <p:spPr>
          <a:xfrm>
            <a:off x="8545795" y="6293309"/>
            <a:ext cx="1341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Classification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head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E8F14BD-889C-10CC-6CD4-A0B7B81E7B23}"/>
              </a:ext>
            </a:extLst>
          </p:cNvPr>
          <p:cNvSpPr txBox="1"/>
          <p:nvPr/>
        </p:nvSpPr>
        <p:spPr>
          <a:xfrm>
            <a:off x="9416134" y="638675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Prediction</a:t>
            </a:r>
          </a:p>
        </p:txBody>
      </p:sp>
      <p:sp>
        <p:nvSpPr>
          <p:cNvPr id="90" name="TextBox 2">
            <a:extLst>
              <a:ext uri="{FF2B5EF4-FFF2-40B4-BE49-F238E27FC236}">
                <a16:creationId xmlns:a16="http://schemas.microsoft.com/office/drawing/2014/main" id="{F2C46DED-43FD-0E92-BF94-7E18CAB52C3A}"/>
              </a:ext>
            </a:extLst>
          </p:cNvPr>
          <p:cNvSpPr txBox="1"/>
          <p:nvPr/>
        </p:nvSpPr>
        <p:spPr>
          <a:xfrm>
            <a:off x="13269" y="6233694"/>
            <a:ext cx="1659948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Figure adapted from Tunstall, von Werra, &amp; Wolf, 2022, p. 58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B087BBA-9A71-3364-B6BC-2C2F3CC5E100}"/>
              </a:ext>
            </a:extLst>
          </p:cNvPr>
          <p:cNvSpPr txBox="1"/>
          <p:nvPr/>
        </p:nvSpPr>
        <p:spPr>
          <a:xfrm>
            <a:off x="539939" y="4791472"/>
            <a:ext cx="1411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Embeddings</a:t>
            </a: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601DFE9C-F750-A0CB-4913-C9A068944C10}"/>
              </a:ext>
            </a:extLst>
          </p:cNvPr>
          <p:cNvSpPr/>
          <p:nvPr/>
        </p:nvSpPr>
        <p:spPr>
          <a:xfrm>
            <a:off x="8019294" y="4989926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30B4F6E4-1F6C-9EC5-41B4-290606356404}"/>
              </a:ext>
            </a:extLst>
          </p:cNvPr>
          <p:cNvSpPr/>
          <p:nvPr/>
        </p:nvSpPr>
        <p:spPr>
          <a:xfrm>
            <a:off x="8080418" y="5339071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15312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  <p:bldP spid="80" grpId="0" animBg="1"/>
      <p:bldP spid="81" grpId="0"/>
      <p:bldP spid="82" grpId="0"/>
      <p:bldP spid="83" grpId="0"/>
      <p:bldP spid="85" grpId="0"/>
      <p:bldP spid="8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06E-3DBF-9DEB-A76F-B1C8996D5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does the Transformer work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BC4DB-2B74-633E-2800-CDD2C4B0BD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9686" y="1213100"/>
            <a:ext cx="10231346" cy="535572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input text is tokenized and converted to </a:t>
            </a:r>
            <a:r>
              <a:rPr lang="en-US" sz="1800" i="1" dirty="0">
                <a:solidFill>
                  <a:schemeClr val="accent5">
                    <a:lumMod val="75000"/>
                  </a:schemeClr>
                </a:solidFill>
              </a:rPr>
              <a:t>token embeddings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Add </a:t>
            </a:r>
            <a:r>
              <a:rPr lang="en-US" sz="1800" i="1" dirty="0">
                <a:solidFill>
                  <a:schemeClr val="accent5">
                    <a:lumMod val="75000"/>
                  </a:schemeClr>
                </a:solidFill>
              </a:rPr>
              <a:t>positional embeddings </a:t>
            </a:r>
            <a:r>
              <a:rPr lang="en-US" sz="1800" dirty="0"/>
              <a:t>that contain positional information for each token.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positional embeddings are passed to </a:t>
            </a:r>
            <a:r>
              <a:rPr lang="en-US" sz="1800" i="1" dirty="0">
                <a:solidFill>
                  <a:schemeClr val="bg2">
                    <a:lumMod val="50000"/>
                  </a:schemeClr>
                </a:solidFill>
              </a:rPr>
              <a:t>encoding stack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The output of encoding stack feed into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decoder stack</a:t>
            </a:r>
            <a:r>
              <a:rPr lang="en-US" sz="1800" dirty="0"/>
              <a:t>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8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1800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E2B4BA3-5C36-D073-1590-22F8237B42CB}"/>
              </a:ext>
            </a:extLst>
          </p:cNvPr>
          <p:cNvSpPr/>
          <p:nvPr/>
        </p:nvSpPr>
        <p:spPr>
          <a:xfrm>
            <a:off x="1096740" y="2924755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D7A6C78-D4A1-61BF-8159-B732A188142E}"/>
              </a:ext>
            </a:extLst>
          </p:cNvPr>
          <p:cNvSpPr/>
          <p:nvPr/>
        </p:nvSpPr>
        <p:spPr>
          <a:xfrm>
            <a:off x="1177460" y="3240478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5E9F9B4-6F9A-8519-90AD-FFF4ACA74115}"/>
              </a:ext>
            </a:extLst>
          </p:cNvPr>
          <p:cNvSpPr/>
          <p:nvPr/>
        </p:nvSpPr>
        <p:spPr>
          <a:xfrm>
            <a:off x="1247672" y="358935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DE9A10F-21FF-F442-3987-194B28BA11D0}"/>
              </a:ext>
            </a:extLst>
          </p:cNvPr>
          <p:cNvSpPr/>
          <p:nvPr/>
        </p:nvSpPr>
        <p:spPr>
          <a:xfrm>
            <a:off x="2254625" y="292662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23D2ED-A3E8-F5AC-7CBF-EF4C930A3658}"/>
              </a:ext>
            </a:extLst>
          </p:cNvPr>
          <p:cNvSpPr/>
          <p:nvPr/>
        </p:nvSpPr>
        <p:spPr>
          <a:xfrm>
            <a:off x="2335345" y="3242350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6C3AADED-58C0-D50F-E9F9-384818B04DAE}"/>
              </a:ext>
            </a:extLst>
          </p:cNvPr>
          <p:cNvSpPr/>
          <p:nvPr/>
        </p:nvSpPr>
        <p:spPr>
          <a:xfrm>
            <a:off x="2405557" y="3591229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F5B16E4-05CF-13C4-708B-CD1B563997F5}"/>
              </a:ext>
            </a:extLst>
          </p:cNvPr>
          <p:cNvSpPr txBox="1"/>
          <p:nvPr/>
        </p:nvSpPr>
        <p:spPr>
          <a:xfrm>
            <a:off x="1494093" y="478570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Positional Encoding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F2CEBA-0A0B-37C8-41C6-5CA4CCE2B36B}"/>
              </a:ext>
            </a:extLst>
          </p:cNvPr>
          <p:cNvSpPr txBox="1"/>
          <p:nvPr/>
        </p:nvSpPr>
        <p:spPr>
          <a:xfrm>
            <a:off x="1623748" y="3735211"/>
            <a:ext cx="437359" cy="60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50" name="Cube 49">
            <a:extLst>
              <a:ext uri="{FF2B5EF4-FFF2-40B4-BE49-F238E27FC236}">
                <a16:creationId xmlns:a16="http://schemas.microsoft.com/office/drawing/2014/main" id="{8678504D-5089-4B53-57F1-C2D7A99FD760}"/>
              </a:ext>
            </a:extLst>
          </p:cNvPr>
          <p:cNvSpPr/>
          <p:nvPr/>
        </p:nvSpPr>
        <p:spPr>
          <a:xfrm>
            <a:off x="3308655" y="3415864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ube 50">
            <a:extLst>
              <a:ext uri="{FF2B5EF4-FFF2-40B4-BE49-F238E27FC236}">
                <a16:creationId xmlns:a16="http://schemas.microsoft.com/office/drawing/2014/main" id="{E4538594-946F-C3C1-AFE6-E2F0DE4FC579}"/>
              </a:ext>
            </a:extLst>
          </p:cNvPr>
          <p:cNvSpPr/>
          <p:nvPr/>
        </p:nvSpPr>
        <p:spPr>
          <a:xfrm>
            <a:off x="4310416" y="3434505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304894A-961E-EBF6-B0FF-5E880B827C69}"/>
              </a:ext>
            </a:extLst>
          </p:cNvPr>
          <p:cNvSpPr txBox="1"/>
          <p:nvPr/>
        </p:nvSpPr>
        <p:spPr>
          <a:xfrm>
            <a:off x="3265779" y="3786108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61B3B0E-256D-CFA8-766F-EA148D985123}"/>
              </a:ext>
            </a:extLst>
          </p:cNvPr>
          <p:cNvSpPr txBox="1"/>
          <p:nvPr/>
        </p:nvSpPr>
        <p:spPr>
          <a:xfrm>
            <a:off x="2927798" y="4809009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Encoding stack 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3102678-9D32-D932-9853-1C0C9F369A7D}"/>
              </a:ext>
            </a:extLst>
          </p:cNvPr>
          <p:cNvCxnSpPr>
            <a:cxnSpLocks/>
          </p:cNvCxnSpPr>
          <p:nvPr/>
        </p:nvCxnSpPr>
        <p:spPr>
          <a:xfrm>
            <a:off x="2770313" y="4078495"/>
            <a:ext cx="38110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ube 54">
            <a:extLst>
              <a:ext uri="{FF2B5EF4-FFF2-40B4-BE49-F238E27FC236}">
                <a16:creationId xmlns:a16="http://schemas.microsoft.com/office/drawing/2014/main" id="{93476F93-3AFE-749B-6AC4-DC78C56C9E4B}"/>
              </a:ext>
            </a:extLst>
          </p:cNvPr>
          <p:cNvSpPr/>
          <p:nvPr/>
        </p:nvSpPr>
        <p:spPr>
          <a:xfrm>
            <a:off x="5925875" y="5125232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Cube 55">
            <a:extLst>
              <a:ext uri="{FF2B5EF4-FFF2-40B4-BE49-F238E27FC236}">
                <a16:creationId xmlns:a16="http://schemas.microsoft.com/office/drawing/2014/main" id="{9E564FC2-8C44-E408-A974-584E2E04418D}"/>
              </a:ext>
            </a:extLst>
          </p:cNvPr>
          <p:cNvSpPr/>
          <p:nvPr/>
        </p:nvSpPr>
        <p:spPr>
          <a:xfrm>
            <a:off x="7031396" y="5091661"/>
            <a:ext cx="429733" cy="1190105"/>
          </a:xfrm>
          <a:prstGeom prst="cub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FF048EA-3FB3-68CF-C4EE-5D018311B891}"/>
              </a:ext>
            </a:extLst>
          </p:cNvPr>
          <p:cNvSpPr txBox="1"/>
          <p:nvPr/>
        </p:nvSpPr>
        <p:spPr>
          <a:xfrm>
            <a:off x="5978723" y="5479049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46DF4C9-C6E3-CAB5-6CC5-20577589C935}"/>
              </a:ext>
            </a:extLst>
          </p:cNvPr>
          <p:cNvSpPr txBox="1"/>
          <p:nvPr/>
        </p:nvSpPr>
        <p:spPr>
          <a:xfrm>
            <a:off x="5566382" y="648688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Decoder stack 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0F592FC-C679-EEAD-632A-FD567728545B}"/>
              </a:ext>
            </a:extLst>
          </p:cNvPr>
          <p:cNvSpPr/>
          <p:nvPr/>
        </p:nvSpPr>
        <p:spPr>
          <a:xfrm>
            <a:off x="5315613" y="3015525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CCEF1A18-BA6F-5D3E-B7C6-6D8D765A01DA}"/>
              </a:ext>
            </a:extLst>
          </p:cNvPr>
          <p:cNvSpPr/>
          <p:nvPr/>
        </p:nvSpPr>
        <p:spPr>
          <a:xfrm>
            <a:off x="5396333" y="3331248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87CF5C0-0DA2-0C5F-0C47-8E99AD188477}"/>
              </a:ext>
            </a:extLst>
          </p:cNvPr>
          <p:cNvSpPr/>
          <p:nvPr/>
        </p:nvSpPr>
        <p:spPr>
          <a:xfrm>
            <a:off x="5466545" y="3680127"/>
            <a:ext cx="159026" cy="10999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0E86A8E-BDC2-5E18-2255-610120F406ED}"/>
              </a:ext>
            </a:extLst>
          </p:cNvPr>
          <p:cNvSpPr txBox="1"/>
          <p:nvPr/>
        </p:nvSpPr>
        <p:spPr>
          <a:xfrm>
            <a:off x="4477174" y="490782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5AF86732-7587-A2B0-E86F-ADDC8EF6C3CF}"/>
              </a:ext>
            </a:extLst>
          </p:cNvPr>
          <p:cNvSpPr/>
          <p:nvPr/>
        </p:nvSpPr>
        <p:spPr>
          <a:xfrm>
            <a:off x="6249057" y="3723351"/>
            <a:ext cx="845984" cy="379232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K,V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0127DE5-B3BA-16B5-E237-50EBCD303DB9}"/>
              </a:ext>
            </a:extLst>
          </p:cNvPr>
          <p:cNvCxnSpPr>
            <a:cxnSpLocks/>
          </p:cNvCxnSpPr>
          <p:nvPr/>
        </p:nvCxnSpPr>
        <p:spPr>
          <a:xfrm>
            <a:off x="5822134" y="3912967"/>
            <a:ext cx="3131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06A3C78-734F-D671-2A1F-60E096C3E514}"/>
              </a:ext>
            </a:extLst>
          </p:cNvPr>
          <p:cNvCxnSpPr>
            <a:cxnSpLocks/>
          </p:cNvCxnSpPr>
          <p:nvPr/>
        </p:nvCxnSpPr>
        <p:spPr>
          <a:xfrm>
            <a:off x="6767136" y="4233972"/>
            <a:ext cx="0" cy="4800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325B7BD-6470-3FCB-0C78-039BDCD6D74C}"/>
              </a:ext>
            </a:extLst>
          </p:cNvPr>
          <p:cNvSpPr/>
          <p:nvPr/>
        </p:nvSpPr>
        <p:spPr>
          <a:xfrm>
            <a:off x="7966581" y="4688723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3CA17D5-864B-EC4F-6D4C-C9B2BF94B9D3}"/>
              </a:ext>
            </a:extLst>
          </p:cNvPr>
          <p:cNvSpPr txBox="1"/>
          <p:nvPr/>
        </p:nvSpPr>
        <p:spPr>
          <a:xfrm>
            <a:off x="7073589" y="6486292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BEC5B6A-8FF6-31FA-A393-F08C6B71BB59}"/>
              </a:ext>
            </a:extLst>
          </p:cNvPr>
          <p:cNvCxnSpPr>
            <a:cxnSpLocks/>
          </p:cNvCxnSpPr>
          <p:nvPr/>
        </p:nvCxnSpPr>
        <p:spPr>
          <a:xfrm>
            <a:off x="7531341" y="5778605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D351E0C5-801C-52A3-9353-F3AB81AC1C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1" t="67131" r="20541" b="16971"/>
          <a:stretch/>
        </p:blipFill>
        <p:spPr>
          <a:xfrm>
            <a:off x="8710746" y="5142959"/>
            <a:ext cx="934113" cy="1138807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D703EBA4-E398-8608-33F0-B8BDA6A0B35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83" t="69789" r="11471" b="18885"/>
          <a:stretch/>
        </p:blipFill>
        <p:spPr>
          <a:xfrm>
            <a:off x="10046060" y="5268883"/>
            <a:ext cx="997258" cy="9916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D424422-DA7C-7DD1-7A2F-DF4091D893DB}"/>
              </a:ext>
            </a:extLst>
          </p:cNvPr>
          <p:cNvCxnSpPr>
            <a:cxnSpLocks/>
          </p:cNvCxnSpPr>
          <p:nvPr/>
        </p:nvCxnSpPr>
        <p:spPr>
          <a:xfrm>
            <a:off x="8454189" y="5771436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675ED26-8A88-2BD8-7B39-E0608DF29D09}"/>
              </a:ext>
            </a:extLst>
          </p:cNvPr>
          <p:cNvCxnSpPr>
            <a:cxnSpLocks/>
          </p:cNvCxnSpPr>
          <p:nvPr/>
        </p:nvCxnSpPr>
        <p:spPr>
          <a:xfrm>
            <a:off x="9631607" y="5693780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0F109C9-6C40-ECC1-618E-1B178F810377}"/>
              </a:ext>
            </a:extLst>
          </p:cNvPr>
          <p:cNvCxnSpPr>
            <a:cxnSpLocks/>
          </p:cNvCxnSpPr>
          <p:nvPr/>
        </p:nvCxnSpPr>
        <p:spPr>
          <a:xfrm>
            <a:off x="10967218" y="5726687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FB7A6D00-6ABE-873D-0342-17E84728E2E0}"/>
              </a:ext>
            </a:extLst>
          </p:cNvPr>
          <p:cNvSpPr/>
          <p:nvPr/>
        </p:nvSpPr>
        <p:spPr>
          <a:xfrm>
            <a:off x="4803806" y="4998868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69419AB7-E4CE-206D-BF6D-27A8EB8618DC}"/>
              </a:ext>
            </a:extLst>
          </p:cNvPr>
          <p:cNvSpPr/>
          <p:nvPr/>
        </p:nvSpPr>
        <p:spPr>
          <a:xfrm>
            <a:off x="4884526" y="5314591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A4739B87-03BB-041F-969B-D5E87807893F}"/>
              </a:ext>
            </a:extLst>
          </p:cNvPr>
          <p:cNvSpPr/>
          <p:nvPr/>
        </p:nvSpPr>
        <p:spPr>
          <a:xfrm>
            <a:off x="3354402" y="5009409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7E7C54CC-376A-88FA-2D13-EC251D8BAB9D}"/>
              </a:ext>
            </a:extLst>
          </p:cNvPr>
          <p:cNvSpPr/>
          <p:nvPr/>
        </p:nvSpPr>
        <p:spPr>
          <a:xfrm>
            <a:off x="3435122" y="5325132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D2067CE-4878-13FE-47E9-D0D918736738}"/>
              </a:ext>
            </a:extLst>
          </p:cNvPr>
          <p:cNvSpPr txBox="1"/>
          <p:nvPr/>
        </p:nvSpPr>
        <p:spPr>
          <a:xfrm>
            <a:off x="2378406" y="6509095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Embeddings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2820C9F-100F-8749-C973-B0CBA7894CCA}"/>
              </a:ext>
            </a:extLst>
          </p:cNvPr>
          <p:cNvSpPr txBox="1"/>
          <p:nvPr/>
        </p:nvSpPr>
        <p:spPr>
          <a:xfrm>
            <a:off x="3890876" y="6508340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Positional Encoding 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CAF16AC-4266-4205-762A-35F4347DB1FD}"/>
              </a:ext>
            </a:extLst>
          </p:cNvPr>
          <p:cNvSpPr txBox="1"/>
          <p:nvPr/>
        </p:nvSpPr>
        <p:spPr>
          <a:xfrm>
            <a:off x="3884347" y="5531001"/>
            <a:ext cx="437359" cy="60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B10388B-E432-82F2-67F4-F6ECB4405F13}"/>
              </a:ext>
            </a:extLst>
          </p:cNvPr>
          <p:cNvCxnSpPr/>
          <p:nvPr/>
        </p:nvCxnSpPr>
        <p:spPr>
          <a:xfrm>
            <a:off x="5245298" y="5816062"/>
            <a:ext cx="47764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371E7939-8F63-58AF-8215-20AE11C82264}"/>
              </a:ext>
            </a:extLst>
          </p:cNvPr>
          <p:cNvSpPr txBox="1"/>
          <p:nvPr/>
        </p:nvSpPr>
        <p:spPr>
          <a:xfrm>
            <a:off x="1721859" y="5316034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Transformers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9F4A039-B903-8B52-03E8-24DE7B2D02BF}"/>
              </a:ext>
            </a:extLst>
          </p:cNvPr>
          <p:cNvSpPr txBox="1"/>
          <p:nvPr/>
        </p:nvSpPr>
        <p:spPr>
          <a:xfrm>
            <a:off x="11284277" y="5539891"/>
            <a:ext cx="95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super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417CF99-F90F-E29F-44F3-6E0C05DF8736}"/>
              </a:ext>
            </a:extLst>
          </p:cNvPr>
          <p:cNvSpPr txBox="1"/>
          <p:nvPr/>
        </p:nvSpPr>
        <p:spPr>
          <a:xfrm>
            <a:off x="8545795" y="6293309"/>
            <a:ext cx="1341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Classification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head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E8F14BD-889C-10CC-6CD4-A0B7B81E7B23}"/>
              </a:ext>
            </a:extLst>
          </p:cNvPr>
          <p:cNvSpPr txBox="1"/>
          <p:nvPr/>
        </p:nvSpPr>
        <p:spPr>
          <a:xfrm>
            <a:off x="9416134" y="638675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Prediction</a:t>
            </a:r>
          </a:p>
        </p:txBody>
      </p:sp>
      <p:sp>
        <p:nvSpPr>
          <p:cNvPr id="90" name="TextBox 2">
            <a:extLst>
              <a:ext uri="{FF2B5EF4-FFF2-40B4-BE49-F238E27FC236}">
                <a16:creationId xmlns:a16="http://schemas.microsoft.com/office/drawing/2014/main" id="{F2C46DED-43FD-0E92-BF94-7E18CAB52C3A}"/>
              </a:ext>
            </a:extLst>
          </p:cNvPr>
          <p:cNvSpPr txBox="1"/>
          <p:nvPr/>
        </p:nvSpPr>
        <p:spPr>
          <a:xfrm>
            <a:off x="13269" y="6233694"/>
            <a:ext cx="1659948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Figure adapted from Tunstall, von Werra, &amp; Wolf, 2022, p. 58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B087BBA-9A71-3364-B6BC-2C2F3CC5E100}"/>
              </a:ext>
            </a:extLst>
          </p:cNvPr>
          <p:cNvSpPr txBox="1"/>
          <p:nvPr/>
        </p:nvSpPr>
        <p:spPr>
          <a:xfrm>
            <a:off x="539939" y="4791472"/>
            <a:ext cx="1411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Embeddings</a:t>
            </a: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601DFE9C-F750-A0CB-4913-C9A068944C10}"/>
              </a:ext>
            </a:extLst>
          </p:cNvPr>
          <p:cNvSpPr/>
          <p:nvPr/>
        </p:nvSpPr>
        <p:spPr>
          <a:xfrm>
            <a:off x="8019294" y="4989926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30B4F6E4-1F6C-9EC5-41B4-290606356404}"/>
              </a:ext>
            </a:extLst>
          </p:cNvPr>
          <p:cNvSpPr/>
          <p:nvPr/>
        </p:nvSpPr>
        <p:spPr>
          <a:xfrm>
            <a:off x="8080418" y="5339071"/>
            <a:ext cx="159026" cy="1099930"/>
          </a:xfrm>
          <a:prstGeom prst="roundRect">
            <a:avLst/>
          </a:prstGeom>
          <a:solidFill>
            <a:srgbClr val="A8DBA8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06B37-99F4-D8E6-FC88-BEDFE6A0E01D}"/>
              </a:ext>
            </a:extLst>
          </p:cNvPr>
          <p:cNvSpPr txBox="1"/>
          <p:nvPr/>
        </p:nvSpPr>
        <p:spPr>
          <a:xfrm>
            <a:off x="1930867" y="5637875"/>
            <a:ext cx="95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est</a:t>
            </a: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74C1B1-E959-7D12-5E22-B706CF4AC22D}"/>
              </a:ext>
            </a:extLst>
          </p:cNvPr>
          <p:cNvSpPr txBox="1"/>
          <p:nvPr/>
        </p:nvSpPr>
        <p:spPr>
          <a:xfrm>
            <a:off x="-183667" y="3103578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Transformers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C51340-02B9-A0D6-4C85-96F2A4C3D567}"/>
              </a:ext>
            </a:extLst>
          </p:cNvPr>
          <p:cNvSpPr txBox="1"/>
          <p:nvPr/>
        </p:nvSpPr>
        <p:spPr>
          <a:xfrm>
            <a:off x="-201456" y="3569056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9D48EE-1E73-4FBB-7E0F-4B3EF015EC1A}"/>
              </a:ext>
            </a:extLst>
          </p:cNvPr>
          <p:cNvSpPr txBox="1"/>
          <p:nvPr/>
        </p:nvSpPr>
        <p:spPr>
          <a:xfrm>
            <a:off x="-217805" y="4024685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great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61DCAAC-BC2C-7BC8-C99C-EEE7B8D3F1B1}"/>
              </a:ext>
            </a:extLst>
          </p:cNvPr>
          <p:cNvCxnSpPr>
            <a:cxnSpLocks/>
          </p:cNvCxnSpPr>
          <p:nvPr/>
        </p:nvCxnSpPr>
        <p:spPr>
          <a:xfrm>
            <a:off x="4911159" y="4143241"/>
            <a:ext cx="281466" cy="63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08934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7" grpId="0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2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|9.7|2|3.5|12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1.4|6.9|17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5.8|1|7.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6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3.6|3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1.7|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.3|19.2|1.4|9.2|1.3|2|8.3|1.2|7.3|1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7|1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97DA3CC45C1745A5BCC9248DA03914" ma:contentTypeVersion="12" ma:contentTypeDescription="Create a new document." ma:contentTypeScope="" ma:versionID="6d6877408e4f2899dea6959406c9cd21">
  <xsd:schema xmlns:xsd="http://www.w3.org/2001/XMLSchema" xmlns:xs="http://www.w3.org/2001/XMLSchema" xmlns:p="http://schemas.microsoft.com/office/2006/metadata/properties" xmlns:ns3="5044e54f-486c-4c82-b23c-6e62d1a96ef0" xmlns:ns4="507771a2-7e93-4a01-b880-b05ad3ddd742" targetNamespace="http://schemas.microsoft.com/office/2006/metadata/properties" ma:root="true" ma:fieldsID="ea5c63816cf4ab2871d57a7dea46e6bf" ns3:_="" ns4:_="">
    <xsd:import namespace="5044e54f-486c-4c82-b23c-6e62d1a96ef0"/>
    <xsd:import namespace="507771a2-7e93-4a01-b880-b05ad3ddd7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4e54f-486c-4c82-b23c-6e62d1a96e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7771a2-7e93-4a01-b880-b05ad3ddd7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044e54f-486c-4c82-b23c-6e62d1a96ef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4C031AE-AF28-46E7-B576-5C7075DDBF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44e54f-486c-4c82-b23c-6e62d1a96ef0"/>
    <ds:schemaRef ds:uri="507771a2-7e93-4a01-b880-b05ad3ddd7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DB8E1D1-38C2-46BE-A95D-403B23CE298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507771a2-7e93-4a01-b880-b05ad3ddd742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5044e54f-486c-4c82-b23c-6e62d1a96ef0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6918CAD-F500-4FF4-A10B-6970EE7C35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11921</TotalTime>
  <Words>741</Words>
  <Application>Microsoft Office PowerPoint</Application>
  <PresentationFormat>Widescreen</PresentationFormat>
  <Paragraphs>185</Paragraphs>
  <Slides>16</Slides>
  <Notes>16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Daytona</vt:lpstr>
      <vt:lpstr>Gill Sans MT</vt:lpstr>
      <vt:lpstr>Office Theme</vt:lpstr>
      <vt:lpstr>PowerPoint Presentation</vt:lpstr>
      <vt:lpstr>High Level Understanding of Transformers Architecture</vt:lpstr>
      <vt:lpstr>Transformer Architecture</vt:lpstr>
      <vt:lpstr>The Encoder</vt:lpstr>
      <vt:lpstr>The Decoder</vt:lpstr>
      <vt:lpstr>The Decoder</vt:lpstr>
      <vt:lpstr>How does the Transformer work ?</vt:lpstr>
      <vt:lpstr>How does the Transformer work ?</vt:lpstr>
      <vt:lpstr>How does the Transformer work ?</vt:lpstr>
      <vt:lpstr>How does the Transformer work ?</vt:lpstr>
      <vt:lpstr>Transformers Families</vt:lpstr>
      <vt:lpstr>Transformers Families</vt:lpstr>
      <vt:lpstr>The Encoder-only or Autoencoder</vt:lpstr>
      <vt:lpstr>The Decoder-only or Autoregressive</vt:lpstr>
      <vt:lpstr>The encoder-decoder or sequence to sequence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Alaa Nagy  Mohammed El Bassiouney</dc:creator>
  <cp:lastModifiedBy>Engineering</cp:lastModifiedBy>
  <cp:revision>41</cp:revision>
  <dcterms:created xsi:type="dcterms:W3CDTF">2023-03-23T08:35:56Z</dcterms:created>
  <dcterms:modified xsi:type="dcterms:W3CDTF">2025-02-25T20:28:22Z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0x010100BE97DA3CC45C1745A5BCC9248DA03914</vt:lpwstr>
  </property>
</Properties>
</file>

<file path=docProps/thumbnail.jpeg>
</file>